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9" r:id="rId1"/>
  </p:sldMasterIdLst>
  <p:notesMasterIdLst>
    <p:notesMasterId r:id="rId40"/>
  </p:notesMasterIdLst>
  <p:sldIdLst>
    <p:sldId id="296" r:id="rId2"/>
    <p:sldId id="302" r:id="rId3"/>
    <p:sldId id="279" r:id="rId4"/>
    <p:sldId id="280" r:id="rId5"/>
    <p:sldId id="290" r:id="rId6"/>
    <p:sldId id="289" r:id="rId7"/>
    <p:sldId id="288" r:id="rId8"/>
    <p:sldId id="287" r:id="rId9"/>
    <p:sldId id="285" r:id="rId10"/>
    <p:sldId id="301" r:id="rId11"/>
    <p:sldId id="286" r:id="rId12"/>
    <p:sldId id="283" r:id="rId13"/>
    <p:sldId id="284" r:id="rId14"/>
    <p:sldId id="282" r:id="rId15"/>
    <p:sldId id="298" r:id="rId16"/>
    <p:sldId id="297" r:id="rId17"/>
    <p:sldId id="277" r:id="rId18"/>
    <p:sldId id="259" r:id="rId19"/>
    <p:sldId id="261" r:id="rId20"/>
    <p:sldId id="262" r:id="rId21"/>
    <p:sldId id="263" r:id="rId22"/>
    <p:sldId id="267" r:id="rId23"/>
    <p:sldId id="268" r:id="rId24"/>
    <p:sldId id="299" r:id="rId25"/>
    <p:sldId id="275" r:id="rId26"/>
    <p:sldId id="269" r:id="rId27"/>
    <p:sldId id="271" r:id="rId28"/>
    <p:sldId id="278" r:id="rId29"/>
    <p:sldId id="270" r:id="rId30"/>
    <p:sldId id="276" r:id="rId31"/>
    <p:sldId id="292" r:id="rId32"/>
    <p:sldId id="293" r:id="rId33"/>
    <p:sldId id="294" r:id="rId34"/>
    <p:sldId id="303" r:id="rId35"/>
    <p:sldId id="266" r:id="rId36"/>
    <p:sldId id="264" r:id="rId37"/>
    <p:sldId id="265" r:id="rId38"/>
    <p:sldId id="30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6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AEACF1-8C74-6E4B-9D76-91F87B6419C2}" v="15" dt="2019-10-03T12:59:34.0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806"/>
    <p:restoredTop sz="83227"/>
  </p:normalViewPr>
  <p:slideViewPr>
    <p:cSldViewPr snapToGrid="0" snapToObjects="1">
      <p:cViewPr varScale="1">
        <p:scale>
          <a:sx n="67" d="100"/>
          <a:sy n="67" d="100"/>
        </p:scale>
        <p:origin x="176" y="6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3EE4F3-FE5C-F94A-9C92-44E551E5470A}" type="datetimeFigureOut">
              <a:rPr lang="en-US" smtClean="0"/>
              <a:t>10/9/19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9CE170-D6FF-3340-A7E1-F95D3189B674}" type="slidenum">
              <a:rPr lang="en-US" smtClean="0"/>
              <a:t>‹#›</a:t>
            </a:fld>
            <a:endParaRPr lang="en-US"/>
          </a:p>
        </p:txBody>
      </p:sp>
    </p:spTree>
    <p:extLst>
      <p:ext uri="{BB962C8B-B14F-4D97-AF65-F5344CB8AC3E}">
        <p14:creationId xmlns:p14="http://schemas.microsoft.com/office/powerpoint/2010/main" val="3685412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 of different things at lots of different levels: </a:t>
            </a:r>
            <a:br>
              <a:rPr lang="en-US" dirty="0"/>
            </a:br>
            <a:r>
              <a:rPr lang="en-US" dirty="0"/>
              <a:t>1) The</a:t>
            </a:r>
            <a:r>
              <a:rPr lang="en-US" baseline="0" dirty="0"/>
              <a:t> publishing system, majority of papers and journals at the moment are not open access, in that you have to subscript to them or pay a fee to read individual articles (most of us are at universities that pay huge subscriptions) </a:t>
            </a:r>
          </a:p>
          <a:p>
            <a:r>
              <a:rPr lang="en-US" baseline="0" dirty="0"/>
              <a:t>2) Including your data with your publication, so the data is openly available for others to use/inspect/etc. Arguments from ethical standpoints, relating to philosophical and societal arguments about whether data is a commodity and should be bought and sold or not </a:t>
            </a:r>
            <a:r>
              <a:rPr lang="en-US" baseline="0" dirty="0" err="1"/>
              <a:t>etc</a:t>
            </a:r>
            <a:r>
              <a:rPr lang="en-US" baseline="0" dirty="0"/>
              <a:t> </a:t>
            </a:r>
          </a:p>
          <a:p>
            <a:r>
              <a:rPr lang="en-US" baseline="0" dirty="0"/>
              <a:t>3) Another step is including not just data but analysis scripts with your publication </a:t>
            </a:r>
            <a:r>
              <a:rPr lang="mr-IN" baseline="0" dirty="0"/>
              <a:t>–</a:t>
            </a:r>
            <a:r>
              <a:rPr lang="en-US" baseline="0" dirty="0"/>
              <a:t> getting into more open and transparent research practices, stemming from replication crisis</a:t>
            </a:r>
          </a:p>
          <a:p>
            <a:r>
              <a:rPr lang="en-US" baseline="0" dirty="0"/>
              <a:t>4) Widest, latest, broadest, most open(?) stance is practicing transparent and reproducible science practices from the get-go. </a:t>
            </a:r>
            <a:endParaRPr lang="en-US" dirty="0"/>
          </a:p>
        </p:txBody>
      </p:sp>
      <p:sp>
        <p:nvSpPr>
          <p:cNvPr id="4" name="Slide Number Placeholder 3"/>
          <p:cNvSpPr>
            <a:spLocks noGrp="1"/>
          </p:cNvSpPr>
          <p:nvPr>
            <p:ph type="sldNum" sz="quarter" idx="10"/>
          </p:nvPr>
        </p:nvSpPr>
        <p:spPr/>
        <p:txBody>
          <a:bodyPr/>
          <a:lstStyle/>
          <a:p>
            <a:fld id="{7B9CE170-D6FF-3340-A7E1-F95D3189B674}" type="slidenum">
              <a:rPr lang="en-US" smtClean="0"/>
              <a:t>3</a:t>
            </a:fld>
            <a:endParaRPr lang="en-US"/>
          </a:p>
        </p:txBody>
      </p:sp>
    </p:spTree>
    <p:extLst>
      <p:ext uri="{BB962C8B-B14F-4D97-AF65-F5344CB8AC3E}">
        <p14:creationId xmlns:p14="http://schemas.microsoft.com/office/powerpoint/2010/main" val="15814742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Wasted research hours on stuff that isn’t replicable</a:t>
            </a:r>
          </a:p>
          <a:p>
            <a:r>
              <a:rPr lang="en-US" dirty="0"/>
              <a:t>Focus on cumulative incremental findings, not black and white headline-grabbing science</a:t>
            </a:r>
          </a:p>
          <a:p>
            <a:r>
              <a:rPr lang="en-US" dirty="0"/>
              <a:t>Help with publication bias and more transparent, </a:t>
            </a:r>
            <a:r>
              <a:rPr lang="en-US" dirty="0" err="1"/>
              <a:t>apriori</a:t>
            </a:r>
            <a:r>
              <a:rPr lang="en-US" dirty="0"/>
              <a:t> based </a:t>
            </a:r>
            <a:r>
              <a:rPr lang="en-US" dirty="0" err="1"/>
              <a:t>predictiosn</a:t>
            </a:r>
            <a:r>
              <a:rPr lang="en-US" dirty="0"/>
              <a:t> and analysis… </a:t>
            </a:r>
          </a:p>
          <a:p>
            <a:r>
              <a:rPr lang="en-US" dirty="0"/>
              <a:t>Persuading the public to trust us</a:t>
            </a:r>
            <a:r>
              <a:rPr lang="mr-IN" dirty="0"/>
              <a:t>…</a:t>
            </a:r>
            <a:r>
              <a:rPr lang="en-GB" dirty="0"/>
              <a:t>?!?! </a:t>
            </a:r>
            <a:endParaRPr lang="en-US" dirty="0"/>
          </a:p>
          <a:p>
            <a:endParaRPr lang="en-US" dirty="0"/>
          </a:p>
        </p:txBody>
      </p:sp>
      <p:sp>
        <p:nvSpPr>
          <p:cNvPr id="4" name="Slide Number Placeholder 3"/>
          <p:cNvSpPr>
            <a:spLocks noGrp="1"/>
          </p:cNvSpPr>
          <p:nvPr>
            <p:ph type="sldNum" sz="quarter" idx="10"/>
          </p:nvPr>
        </p:nvSpPr>
        <p:spPr/>
        <p:txBody>
          <a:bodyPr/>
          <a:lstStyle/>
          <a:p>
            <a:fld id="{7B9CE170-D6FF-3340-A7E1-F95D3189B674}" type="slidenum">
              <a:rPr lang="en-US" smtClean="0"/>
              <a:t>23</a:t>
            </a:fld>
            <a:endParaRPr lang="en-US"/>
          </a:p>
        </p:txBody>
      </p:sp>
    </p:spTree>
    <p:extLst>
      <p:ext uri="{BB962C8B-B14F-4D97-AF65-F5344CB8AC3E}">
        <p14:creationId xmlns:p14="http://schemas.microsoft.com/office/powerpoint/2010/main" val="39454102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advice:</a:t>
            </a:r>
            <a:r>
              <a:rPr lang="en-US" baseline="0" dirty="0"/>
              <a:t> </a:t>
            </a:r>
            <a:r>
              <a:rPr lang="en-US" dirty="0"/>
              <a:t>You will come across people who do not endorse it, who say they endorse it but don’t practice it, or actively argue it is bad/waste of time. </a:t>
            </a:r>
          </a:p>
          <a:p>
            <a:r>
              <a:rPr lang="en-US" dirty="0"/>
              <a:t>They</a:t>
            </a:r>
            <a:r>
              <a:rPr lang="en-US" baseline="0" dirty="0"/>
              <a:t> probably benefitted from the current/old system, and don’t see the appeal to change, don’t appreciate how destructive the current practices are for science/scientists and wider society. Worth highlighting how people find it makes research easier, more enjoyable, less stressful. More research on this will be coming out as Open Science gains more momentum. If you want to work with them, fine! If you don’t, find someone who is hiring based on open science practices</a:t>
            </a:r>
            <a:r>
              <a:rPr lang="mr-IN" baseline="0" dirty="0"/>
              <a:t>…</a:t>
            </a:r>
            <a:r>
              <a:rPr lang="en-GB" baseline="0" dirty="0"/>
              <a:t>. </a:t>
            </a:r>
            <a:endParaRPr lang="en-US" dirty="0"/>
          </a:p>
        </p:txBody>
      </p:sp>
      <p:sp>
        <p:nvSpPr>
          <p:cNvPr id="4" name="Slide Number Placeholder 3"/>
          <p:cNvSpPr>
            <a:spLocks noGrp="1"/>
          </p:cNvSpPr>
          <p:nvPr>
            <p:ph type="sldNum" sz="quarter" idx="10"/>
          </p:nvPr>
        </p:nvSpPr>
        <p:spPr/>
        <p:txBody>
          <a:bodyPr/>
          <a:lstStyle/>
          <a:p>
            <a:fld id="{7B9CE170-D6FF-3340-A7E1-F95D3189B674}" type="slidenum">
              <a:rPr lang="en-US" smtClean="0"/>
              <a:t>25</a:t>
            </a:fld>
            <a:endParaRPr lang="en-US"/>
          </a:p>
        </p:txBody>
      </p:sp>
    </p:spTree>
    <p:extLst>
      <p:ext uri="{BB962C8B-B14F-4D97-AF65-F5344CB8AC3E}">
        <p14:creationId xmlns:p14="http://schemas.microsoft.com/office/powerpoint/2010/main" val="320840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 data on open</a:t>
            </a:r>
            <a:r>
              <a:rPr lang="en-US" baseline="0" dirty="0"/>
              <a:t> science practices in ecology</a:t>
            </a:r>
            <a:r>
              <a:rPr lang="mr-IN" baseline="0" dirty="0"/>
              <a:t>…</a:t>
            </a:r>
            <a:r>
              <a:rPr lang="en-GB" baseline="0" dirty="0"/>
              <a:t>.</a:t>
            </a:r>
            <a:endParaRPr lang="en-US" dirty="0"/>
          </a:p>
        </p:txBody>
      </p:sp>
      <p:sp>
        <p:nvSpPr>
          <p:cNvPr id="4" name="Slide Number Placeholder 3"/>
          <p:cNvSpPr>
            <a:spLocks noGrp="1"/>
          </p:cNvSpPr>
          <p:nvPr>
            <p:ph type="sldNum" sz="quarter" idx="10"/>
          </p:nvPr>
        </p:nvSpPr>
        <p:spPr/>
        <p:txBody>
          <a:bodyPr/>
          <a:lstStyle/>
          <a:p>
            <a:fld id="{7B9CE170-D6FF-3340-A7E1-F95D3189B674}" type="slidenum">
              <a:rPr lang="en-US" smtClean="0"/>
              <a:t>26</a:t>
            </a:fld>
            <a:endParaRPr lang="en-US"/>
          </a:p>
        </p:txBody>
      </p:sp>
    </p:spTree>
    <p:extLst>
      <p:ext uri="{BB962C8B-B14F-4D97-AF65-F5344CB8AC3E}">
        <p14:creationId xmlns:p14="http://schemas.microsoft.com/office/powerpoint/2010/main" val="657265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Debates around whether the review process should</a:t>
            </a:r>
            <a:r>
              <a:rPr lang="en-US" baseline="0" dirty="0"/>
              <a:t> be open too</a:t>
            </a:r>
            <a:endParaRPr lang="en-US" dirty="0"/>
          </a:p>
        </p:txBody>
      </p:sp>
      <p:sp>
        <p:nvSpPr>
          <p:cNvPr id="4" name="Slide Number Placeholder 3"/>
          <p:cNvSpPr>
            <a:spLocks noGrp="1"/>
          </p:cNvSpPr>
          <p:nvPr>
            <p:ph type="sldNum" sz="quarter" idx="10"/>
          </p:nvPr>
        </p:nvSpPr>
        <p:spPr/>
        <p:txBody>
          <a:bodyPr/>
          <a:lstStyle/>
          <a:p>
            <a:fld id="{7B9CE170-D6FF-3340-A7E1-F95D3189B674}" type="slidenum">
              <a:rPr lang="en-US" smtClean="0"/>
              <a:t>33</a:t>
            </a:fld>
            <a:endParaRPr lang="en-US"/>
          </a:p>
        </p:txBody>
      </p:sp>
    </p:spTree>
    <p:extLst>
      <p:ext uri="{BB962C8B-B14F-4D97-AF65-F5344CB8AC3E}">
        <p14:creationId xmlns:p14="http://schemas.microsoft.com/office/powerpoint/2010/main" val="1796221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this if</a:t>
            </a:r>
            <a:r>
              <a:rPr lang="en-US" baseline="0" dirty="0"/>
              <a:t> anyone asks/ if it comes up in </a:t>
            </a:r>
            <a:r>
              <a:rPr lang="en-US" baseline="0" dirty="0" err="1"/>
              <a:t>convo</a:t>
            </a:r>
            <a:endParaRPr lang="en-US" dirty="0"/>
          </a:p>
        </p:txBody>
      </p:sp>
      <p:sp>
        <p:nvSpPr>
          <p:cNvPr id="4" name="Slide Number Placeholder 3"/>
          <p:cNvSpPr>
            <a:spLocks noGrp="1"/>
          </p:cNvSpPr>
          <p:nvPr>
            <p:ph type="sldNum" sz="quarter" idx="10"/>
          </p:nvPr>
        </p:nvSpPr>
        <p:spPr/>
        <p:txBody>
          <a:bodyPr/>
          <a:lstStyle/>
          <a:p>
            <a:fld id="{7B9CE170-D6FF-3340-A7E1-F95D3189B674}" type="slidenum">
              <a:rPr lang="en-US" smtClean="0"/>
              <a:t>35</a:t>
            </a:fld>
            <a:endParaRPr lang="en-US"/>
          </a:p>
        </p:txBody>
      </p:sp>
    </p:spTree>
    <p:extLst>
      <p:ext uri="{BB962C8B-B14F-4D97-AF65-F5344CB8AC3E}">
        <p14:creationId xmlns:p14="http://schemas.microsoft.com/office/powerpoint/2010/main" val="2101218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Full-on dystopian horror show in my opinion </a:t>
            </a:r>
          </a:p>
        </p:txBody>
      </p:sp>
      <p:sp>
        <p:nvSpPr>
          <p:cNvPr id="4" name="Slide Number Placeholder 3"/>
          <p:cNvSpPr>
            <a:spLocks noGrp="1"/>
          </p:cNvSpPr>
          <p:nvPr>
            <p:ph type="sldNum" sz="quarter" idx="10"/>
          </p:nvPr>
        </p:nvSpPr>
        <p:spPr/>
        <p:txBody>
          <a:bodyPr/>
          <a:lstStyle/>
          <a:p>
            <a:fld id="{7B9CE170-D6FF-3340-A7E1-F95D3189B674}" type="slidenum">
              <a:rPr lang="en-US" smtClean="0"/>
              <a:t>7</a:t>
            </a:fld>
            <a:endParaRPr lang="en-US"/>
          </a:p>
        </p:txBody>
      </p:sp>
    </p:spTree>
    <p:extLst>
      <p:ext uri="{BB962C8B-B14F-4D97-AF65-F5344CB8AC3E}">
        <p14:creationId xmlns:p14="http://schemas.microsoft.com/office/powerpoint/2010/main" val="1566044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Transparency in Ecology and Evolution community</a:t>
            </a:r>
          </a:p>
        </p:txBody>
      </p:sp>
      <p:sp>
        <p:nvSpPr>
          <p:cNvPr id="4" name="Slide Number Placeholder 3"/>
          <p:cNvSpPr>
            <a:spLocks noGrp="1"/>
          </p:cNvSpPr>
          <p:nvPr>
            <p:ph type="sldNum" sz="quarter" idx="10"/>
          </p:nvPr>
        </p:nvSpPr>
        <p:spPr/>
        <p:txBody>
          <a:bodyPr/>
          <a:lstStyle/>
          <a:p>
            <a:fld id="{7B9CE170-D6FF-3340-A7E1-F95D3189B674}" type="slidenum">
              <a:rPr lang="en-US" smtClean="0"/>
              <a:t>8</a:t>
            </a:fld>
            <a:endParaRPr lang="en-US"/>
          </a:p>
        </p:txBody>
      </p:sp>
    </p:spTree>
    <p:extLst>
      <p:ext uri="{BB962C8B-B14F-4D97-AF65-F5344CB8AC3E}">
        <p14:creationId xmlns:p14="http://schemas.microsoft.com/office/powerpoint/2010/main" val="1033704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a:t>
            </a:r>
            <a:r>
              <a:rPr lang="en-US" dirty="0" err="1"/>
              <a:t>symplectic</a:t>
            </a:r>
            <a:r>
              <a:rPr lang="en-US" dirty="0"/>
              <a:t> rules</a:t>
            </a:r>
          </a:p>
          <a:p>
            <a:r>
              <a:rPr lang="en-US" dirty="0"/>
              <a:t>Check Plan S rules </a:t>
            </a:r>
          </a:p>
        </p:txBody>
      </p:sp>
      <p:sp>
        <p:nvSpPr>
          <p:cNvPr id="4" name="Slide Number Placeholder 3"/>
          <p:cNvSpPr>
            <a:spLocks noGrp="1"/>
          </p:cNvSpPr>
          <p:nvPr>
            <p:ph type="sldNum" sz="quarter" idx="5"/>
          </p:nvPr>
        </p:nvSpPr>
        <p:spPr/>
        <p:txBody>
          <a:bodyPr/>
          <a:lstStyle/>
          <a:p>
            <a:fld id="{7B9CE170-D6FF-3340-A7E1-F95D3189B674}" type="slidenum">
              <a:rPr lang="en-US" smtClean="0"/>
              <a:t>9</a:t>
            </a:fld>
            <a:endParaRPr lang="en-US"/>
          </a:p>
        </p:txBody>
      </p:sp>
    </p:spTree>
    <p:extLst>
      <p:ext uri="{BB962C8B-B14F-4D97-AF65-F5344CB8AC3E}">
        <p14:creationId xmlns:p14="http://schemas.microsoft.com/office/powerpoint/2010/main" val="3925876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a:t>
            </a:r>
            <a:r>
              <a:rPr lang="en-US" dirty="0" err="1"/>
              <a:t>symplectic</a:t>
            </a:r>
            <a:r>
              <a:rPr lang="en-US" dirty="0"/>
              <a:t> rules</a:t>
            </a:r>
          </a:p>
        </p:txBody>
      </p:sp>
      <p:sp>
        <p:nvSpPr>
          <p:cNvPr id="4" name="Slide Number Placeholder 3"/>
          <p:cNvSpPr>
            <a:spLocks noGrp="1"/>
          </p:cNvSpPr>
          <p:nvPr>
            <p:ph type="sldNum" sz="quarter" idx="5"/>
          </p:nvPr>
        </p:nvSpPr>
        <p:spPr/>
        <p:txBody>
          <a:bodyPr/>
          <a:lstStyle/>
          <a:p>
            <a:fld id="{7B9CE170-D6FF-3340-A7E1-F95D3189B674}" type="slidenum">
              <a:rPr lang="en-US" smtClean="0"/>
              <a:t>10</a:t>
            </a:fld>
            <a:endParaRPr lang="en-US"/>
          </a:p>
        </p:txBody>
      </p:sp>
    </p:spTree>
    <p:extLst>
      <p:ext uri="{BB962C8B-B14F-4D97-AF65-F5344CB8AC3E}">
        <p14:creationId xmlns:p14="http://schemas.microsoft.com/office/powerpoint/2010/main" val="4054609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100 studies from three high</a:t>
            </a:r>
            <a:r>
              <a:rPr lang="en-US" baseline="0" dirty="0"/>
              <a:t> impact psychology journals from 2008 (psych </a:t>
            </a:r>
            <a:r>
              <a:rPr lang="en-US" baseline="0" dirty="0" err="1"/>
              <a:t>sci</a:t>
            </a:r>
            <a:r>
              <a:rPr lang="en-US" baseline="0" dirty="0"/>
              <a:t>, journal of social </a:t>
            </a:r>
            <a:r>
              <a:rPr lang="en-US" baseline="0" dirty="0" err="1"/>
              <a:t>psy</a:t>
            </a:r>
            <a:r>
              <a:rPr lang="en-US" baseline="0" dirty="0"/>
              <a:t>, journal of cognitive </a:t>
            </a:r>
            <a:r>
              <a:rPr lang="en-US" baseline="0" dirty="0" err="1"/>
              <a:t>psy</a:t>
            </a:r>
            <a:r>
              <a:rPr lang="en-US" baseline="0" dirty="0"/>
              <a:t>)</a:t>
            </a:r>
          </a:p>
          <a:p>
            <a:r>
              <a:rPr lang="en-US" baseline="0" dirty="0"/>
              <a:t>Only 36 replicated original reported effect (used same materials, contacted previous authors </a:t>
            </a:r>
            <a:r>
              <a:rPr lang="en-US" baseline="0" dirty="0" err="1"/>
              <a:t>etc</a:t>
            </a:r>
            <a:r>
              <a:rPr lang="en-US" baseline="0" dirty="0"/>
              <a:t> </a:t>
            </a:r>
            <a:r>
              <a:rPr lang="en-US" baseline="0" dirty="0" err="1"/>
              <a:t>etc</a:t>
            </a:r>
            <a:r>
              <a:rPr lang="en-US" baseline="0" dirty="0"/>
              <a:t>)</a:t>
            </a:r>
          </a:p>
          <a:p>
            <a:r>
              <a:rPr lang="en-US" baseline="0" dirty="0"/>
              <a:t>Not only that, effect sizes much smaller, and “funnel plot” of p-values of originals versus replicated</a:t>
            </a:r>
          </a:p>
          <a:p>
            <a:r>
              <a:rPr lang="en-US" baseline="0" dirty="0"/>
              <a:t>-many more reports since of “classic” or “popular psychology” findings, e.g. power pose, ego-depletion</a:t>
            </a:r>
            <a:r>
              <a:rPr lang="en-US" baseline="0" noProof="0" dirty="0"/>
              <a:t> – media headlines. Bad example, seems must’ve known…</a:t>
            </a:r>
          </a:p>
          <a:p>
            <a:r>
              <a:rPr lang="en-US" baseline="0" noProof="0" dirty="0"/>
              <a:t>Controversy about “shaming” researchers and “stats police” …science self-correcting, now social media allows this open conversation and critique of work, data can be </a:t>
            </a:r>
            <a:r>
              <a:rPr lang="en-US" baseline="0" noProof="0" dirty="0" err="1"/>
              <a:t>reanalysed</a:t>
            </a:r>
            <a:r>
              <a:rPr lang="en-US" baseline="0" noProof="0" dirty="0"/>
              <a:t> </a:t>
            </a:r>
            <a:r>
              <a:rPr lang="en-US" baseline="0" noProof="0" dirty="0" err="1"/>
              <a:t>etc</a:t>
            </a:r>
            <a:r>
              <a:rPr lang="en-US" baseline="0" noProof="0" dirty="0"/>
              <a:t>- a good thing. </a:t>
            </a:r>
            <a:r>
              <a:rPr lang="en-US" baseline="0" noProof="0" dirty="0" err="1"/>
              <a:t>Otherside</a:t>
            </a:r>
            <a:r>
              <a:rPr lang="en-US" baseline="0" noProof="0" dirty="0"/>
              <a:t> is labs encouraging students to p-hack, not fraudulently, but sloppily. PhD students basing research on bogus literature- assuming they’re bad scientists when they don’t replicate the effect</a:t>
            </a:r>
          </a:p>
          <a:p>
            <a:r>
              <a:rPr lang="en-US" baseline="0" noProof="0" dirty="0"/>
              <a:t>What is the problem? Publication bias, p-hacking, </a:t>
            </a:r>
            <a:r>
              <a:rPr lang="en-US" baseline="0" noProof="0" dirty="0" err="1"/>
              <a:t>HARKing</a:t>
            </a:r>
            <a:r>
              <a:rPr lang="en-US" baseline="0" noProof="0" dirty="0"/>
              <a:t>…</a:t>
            </a:r>
          </a:p>
          <a:p>
            <a:r>
              <a:rPr lang="en-US" baseline="0" noProof="0" dirty="0"/>
              <a:t>How do we fix it? Surely not all scientists are liars..</a:t>
            </a:r>
          </a:p>
          <a:p>
            <a:r>
              <a:rPr lang="en-US" baseline="0" noProof="0" dirty="0"/>
              <a:t>One thing is open science… another is ‘</a:t>
            </a:r>
            <a:r>
              <a:rPr lang="en-US" baseline="0" noProof="0" dirty="0" err="1"/>
              <a:t>metascience</a:t>
            </a:r>
            <a:r>
              <a:rPr lang="en-US" baseline="0" noProof="0" dirty="0"/>
              <a:t>’ modelling the process of science itself – </a:t>
            </a:r>
            <a:r>
              <a:rPr lang="en-US" baseline="0" noProof="0" dirty="0" err="1"/>
              <a:t>fave</a:t>
            </a:r>
            <a:r>
              <a:rPr lang="en-US" baseline="0" noProof="0" dirty="0"/>
              <a:t> paper. Playing with parameters of false positive rates, replication rates, publication rates </a:t>
            </a:r>
            <a:r>
              <a:rPr lang="en-US" baseline="0" noProof="0" dirty="0" err="1"/>
              <a:t>etc</a:t>
            </a:r>
            <a:r>
              <a:rPr lang="en-US" baseline="0" noProof="0" dirty="0"/>
              <a:t> </a:t>
            </a:r>
            <a:r>
              <a:rPr lang="en-US" baseline="0" noProof="0" dirty="0" err="1"/>
              <a:t>etc</a:t>
            </a:r>
            <a:r>
              <a:rPr lang="en-US" baseline="0" noProof="0" dirty="0"/>
              <a:t> replication is good in separating true hypotheses from false, </a:t>
            </a:r>
            <a:r>
              <a:rPr lang="en-US" baseline="0" noProof="0" dirty="0" err="1"/>
              <a:t>esp</a:t>
            </a:r>
            <a:r>
              <a:rPr lang="en-US" baseline="0" noProof="0" dirty="0"/>
              <a:t> when negative replications are published…</a:t>
            </a:r>
          </a:p>
          <a:p>
            <a:r>
              <a:rPr lang="en-US" baseline="0" noProof="0" dirty="0"/>
              <a:t>Natural selection of bad science… can be ACCIDENT… assumes scientists have good intentions</a:t>
            </a:r>
            <a:endParaRPr lang="en-US" dirty="0"/>
          </a:p>
          <a:p>
            <a:endParaRPr lang="en-US" dirty="0"/>
          </a:p>
        </p:txBody>
      </p:sp>
      <p:sp>
        <p:nvSpPr>
          <p:cNvPr id="4" name="Slide Number Placeholder 3"/>
          <p:cNvSpPr>
            <a:spLocks noGrp="1"/>
          </p:cNvSpPr>
          <p:nvPr>
            <p:ph type="sldNum" sz="quarter" idx="10"/>
          </p:nvPr>
        </p:nvSpPr>
        <p:spPr/>
        <p:txBody>
          <a:bodyPr/>
          <a:lstStyle/>
          <a:p>
            <a:fld id="{7B9CE170-D6FF-3340-A7E1-F95D3189B674}" type="slidenum">
              <a:rPr lang="en-US" smtClean="0"/>
              <a:t>12</a:t>
            </a:fld>
            <a:endParaRPr lang="en-US"/>
          </a:p>
        </p:txBody>
      </p:sp>
    </p:spTree>
    <p:extLst>
      <p:ext uri="{BB962C8B-B14F-4D97-AF65-F5344CB8AC3E}">
        <p14:creationId xmlns:p14="http://schemas.microsoft.com/office/powerpoint/2010/main" val="324308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most of the world’s problems, most</a:t>
            </a:r>
            <a:r>
              <a:rPr lang="en-US" baseline="0" dirty="0"/>
              <a:t> people are just trying their best to survive in a flawed system. </a:t>
            </a:r>
          </a:p>
          <a:p>
            <a:r>
              <a:rPr lang="en-US" baseline="0" dirty="0"/>
              <a:t>A rare few individuals might be “trying to play the system” and purposely fudging data, but they are being found out, and this is going to be much more difficult with reproducible science practices. </a:t>
            </a:r>
            <a:endParaRPr lang="en-US" dirty="0"/>
          </a:p>
        </p:txBody>
      </p:sp>
      <p:sp>
        <p:nvSpPr>
          <p:cNvPr id="4" name="Slide Number Placeholder 3"/>
          <p:cNvSpPr>
            <a:spLocks noGrp="1"/>
          </p:cNvSpPr>
          <p:nvPr>
            <p:ph type="sldNum" sz="quarter" idx="10"/>
          </p:nvPr>
        </p:nvSpPr>
        <p:spPr/>
        <p:txBody>
          <a:bodyPr/>
          <a:lstStyle/>
          <a:p>
            <a:fld id="{7B9CE170-D6FF-3340-A7E1-F95D3189B674}" type="slidenum">
              <a:rPr lang="en-US" smtClean="0"/>
              <a:t>13</a:t>
            </a:fld>
            <a:endParaRPr lang="en-US"/>
          </a:p>
        </p:txBody>
      </p:sp>
    </p:spTree>
    <p:extLst>
      <p:ext uri="{BB962C8B-B14F-4D97-AF65-F5344CB8AC3E}">
        <p14:creationId xmlns:p14="http://schemas.microsoft.com/office/powerpoint/2010/main" val="1608282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9CE170-D6FF-3340-A7E1-F95D3189B674}" type="slidenum">
              <a:rPr lang="en-US" smtClean="0"/>
              <a:t>17</a:t>
            </a:fld>
            <a:endParaRPr lang="en-US"/>
          </a:p>
        </p:txBody>
      </p:sp>
    </p:spTree>
    <p:extLst>
      <p:ext uri="{BB962C8B-B14F-4D97-AF65-F5344CB8AC3E}">
        <p14:creationId xmlns:p14="http://schemas.microsoft.com/office/powerpoint/2010/main" val="1293576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Have you ever been faced with a</a:t>
            </a:r>
          </a:p>
          <a:p>
            <a:r>
              <a:rPr lang="en-GB" sz="1200" kern="1200" dirty="0">
                <a:solidFill>
                  <a:schemeClr val="tx1"/>
                </a:solidFill>
                <a:effectLst/>
                <a:latin typeface="+mn-lt"/>
                <a:ea typeface="+mn-ea"/>
                <a:cs typeface="+mn-cs"/>
              </a:rPr>
              <a:t>large, complex dataset and instantly known the best way to analyse it, which parameters</a:t>
            </a:r>
          </a:p>
          <a:p>
            <a:r>
              <a:rPr lang="en-GB" sz="1200" kern="1200" dirty="0">
                <a:solidFill>
                  <a:schemeClr val="tx1"/>
                </a:solidFill>
                <a:effectLst/>
                <a:latin typeface="+mn-lt"/>
                <a:ea typeface="+mn-ea"/>
                <a:cs typeface="+mn-cs"/>
              </a:rPr>
              <a:t>to include, which random effects, how to clean and reshape the data, and the code to go</a:t>
            </a:r>
          </a:p>
          <a:p>
            <a:r>
              <a:rPr lang="en-GB" sz="1200" kern="1200" dirty="0">
                <a:solidFill>
                  <a:schemeClr val="tx1"/>
                </a:solidFill>
                <a:effectLst/>
                <a:latin typeface="+mn-lt"/>
                <a:ea typeface="+mn-ea"/>
                <a:cs typeface="+mn-cs"/>
              </a:rPr>
              <a:t>with it? Of course not- unless you’ve preregistered.</a:t>
            </a:r>
          </a:p>
          <a:p>
            <a:r>
              <a:rPr lang="en-US" dirty="0"/>
              <a:t>“I already plan my analysis before I collect the data….” That’s what I thought too. </a:t>
            </a:r>
            <a:r>
              <a:rPr lang="en-GB" sz="1200" kern="1200" dirty="0">
                <a:solidFill>
                  <a:schemeClr val="tx1"/>
                </a:solidFill>
                <a:effectLst/>
                <a:latin typeface="+mn-lt"/>
                <a:ea typeface="+mn-ea"/>
                <a:cs typeface="+mn-cs"/>
              </a:rPr>
              <a:t>until you are forced to answer very detailed questions</a:t>
            </a:r>
          </a:p>
          <a:p>
            <a:r>
              <a:rPr lang="en-GB" sz="1200" kern="1200" dirty="0">
                <a:solidFill>
                  <a:schemeClr val="tx1"/>
                </a:solidFill>
                <a:effectLst/>
                <a:latin typeface="+mn-lt"/>
                <a:ea typeface="+mn-ea"/>
                <a:cs typeface="+mn-cs"/>
              </a:rPr>
              <a:t>about EXACTLY what you’re going to do, and, even better, write the analysis script and</a:t>
            </a:r>
          </a:p>
          <a:p>
            <a:r>
              <a:rPr lang="en-GB" sz="1200" kern="1200" dirty="0">
                <a:solidFill>
                  <a:schemeClr val="tx1"/>
                </a:solidFill>
                <a:effectLst/>
                <a:latin typeface="+mn-lt"/>
                <a:ea typeface="+mn-ea"/>
                <a:cs typeface="+mn-cs"/>
              </a:rPr>
              <a:t>run it with dummy data, I guarantee you have not thought of every tiny detail. Having not</a:t>
            </a:r>
          </a:p>
          <a:p>
            <a:r>
              <a:rPr lang="en-GB" sz="1200" kern="1200" dirty="0">
                <a:solidFill>
                  <a:schemeClr val="tx1"/>
                </a:solidFill>
                <a:effectLst/>
                <a:latin typeface="+mn-lt"/>
                <a:ea typeface="+mn-ea"/>
                <a:cs typeface="+mn-cs"/>
              </a:rPr>
              <a:t>preregistered anything during my PhD, I know all too well (as I’m sure most of you do)</a:t>
            </a:r>
          </a:p>
          <a:p>
            <a:r>
              <a:rPr lang="en-GB" sz="1200" kern="1200" dirty="0">
                <a:solidFill>
                  <a:schemeClr val="tx1"/>
                </a:solidFill>
                <a:effectLst/>
                <a:latin typeface="+mn-lt"/>
                <a:ea typeface="+mn-ea"/>
                <a:cs typeface="+mn-cs"/>
              </a:rPr>
              <a:t>the feeling of being faced with a dataset, and realising that not only did you overlook a</a:t>
            </a:r>
          </a:p>
          <a:p>
            <a:r>
              <a:rPr lang="en-GB" sz="1200" kern="1200" dirty="0">
                <a:solidFill>
                  <a:schemeClr val="tx1"/>
                </a:solidFill>
                <a:effectLst/>
                <a:latin typeface="+mn-lt"/>
                <a:ea typeface="+mn-ea"/>
                <a:cs typeface="+mn-cs"/>
              </a:rPr>
              <a:t>few seemingly minor things that constrain your analysis in pretty fundamental ways, but</a:t>
            </a:r>
          </a:p>
          <a:p>
            <a:r>
              <a:rPr lang="en-GB" sz="1200" kern="1200" dirty="0">
                <a:solidFill>
                  <a:schemeClr val="tx1"/>
                </a:solidFill>
                <a:effectLst/>
                <a:latin typeface="+mn-lt"/>
                <a:ea typeface="+mn-ea"/>
                <a:cs typeface="+mn-cs"/>
              </a:rPr>
              <a:t>there are also an overwhelming number of possibilities for how to analyse it to answer</a:t>
            </a:r>
          </a:p>
          <a:p>
            <a:r>
              <a:rPr lang="en-GB" sz="1200" kern="1200" dirty="0">
                <a:solidFill>
                  <a:schemeClr val="tx1"/>
                </a:solidFill>
                <a:effectLst/>
                <a:latin typeface="+mn-lt"/>
                <a:ea typeface="+mn-ea"/>
                <a:cs typeface="+mn-cs"/>
              </a:rPr>
              <a:t>your research question. Get all this out the way BEFORE see the data, make a few minor adjustments if needs be etc</a:t>
            </a:r>
          </a:p>
          <a:p>
            <a:endParaRPr lang="en-US" dirty="0"/>
          </a:p>
        </p:txBody>
      </p:sp>
      <p:sp>
        <p:nvSpPr>
          <p:cNvPr id="4" name="Slide Number Placeholder 3"/>
          <p:cNvSpPr>
            <a:spLocks noGrp="1"/>
          </p:cNvSpPr>
          <p:nvPr>
            <p:ph type="sldNum" sz="quarter" idx="10"/>
          </p:nvPr>
        </p:nvSpPr>
        <p:spPr/>
        <p:txBody>
          <a:bodyPr/>
          <a:lstStyle/>
          <a:p>
            <a:fld id="{7B9CE170-D6FF-3340-A7E1-F95D3189B674}" type="slidenum">
              <a:rPr lang="en-US" smtClean="0"/>
              <a:t>19</a:t>
            </a:fld>
            <a:endParaRPr lang="en-US"/>
          </a:p>
        </p:txBody>
      </p:sp>
    </p:spTree>
    <p:extLst>
      <p:ext uri="{BB962C8B-B14F-4D97-AF65-F5344CB8AC3E}">
        <p14:creationId xmlns:p14="http://schemas.microsoft.com/office/powerpoint/2010/main" val="42465468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3D2FB670-A61D-6546-967C-FF8D10478CF1}" type="datetimeFigureOut">
              <a:rPr lang="en-US" smtClean="0"/>
              <a:t>10/9/19</a:t>
            </a:fld>
            <a:endParaRPr lang="en-US"/>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2EC94DA8-556D-A84C-935E-4D627F89A321}"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2FB670-A61D-6546-967C-FF8D10478CF1}" type="datetimeFigureOut">
              <a:rPr lang="en-US" smtClean="0"/>
              <a:t>10/9/19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C94DA8-556D-A84C-935E-4D627F89A32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2FB670-A61D-6546-967C-FF8D10478CF1}" type="datetimeFigureOut">
              <a:rPr lang="en-US" smtClean="0"/>
              <a:t>10/9/19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C94DA8-556D-A84C-935E-4D627F89A32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D2FB670-A61D-6546-967C-FF8D10478CF1}" type="datetimeFigureOut">
              <a:rPr lang="en-US" smtClean="0"/>
              <a:t>10/9/19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EC94DA8-556D-A84C-935E-4D627F89A32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3D2FB670-A61D-6546-967C-FF8D10478CF1}" type="datetimeFigureOut">
              <a:rPr lang="en-US" smtClean="0"/>
              <a:t>10/9/19</a:t>
            </a:fld>
            <a:endParaRPr lang="en-US"/>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a:p>
        </p:txBody>
      </p:sp>
      <p:sp>
        <p:nvSpPr>
          <p:cNvPr id="6" name="Slide Number Placeholder 5"/>
          <p:cNvSpPr>
            <a:spLocks noGrp="1"/>
          </p:cNvSpPr>
          <p:nvPr>
            <p:ph type="sldNum" sz="quarter" idx="12"/>
          </p:nvPr>
        </p:nvSpPr>
        <p:spPr>
          <a:xfrm>
            <a:off x="8604504" y="5211060"/>
            <a:ext cx="2112264" cy="228600"/>
          </a:xfrm>
        </p:spPr>
        <p:txBody>
          <a:bodyPr/>
          <a:lstStyle/>
          <a:p>
            <a:fld id="{2EC94DA8-556D-A84C-935E-4D627F89A321}"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D2FB670-A61D-6546-967C-FF8D10478CF1}" type="datetimeFigureOut">
              <a:rPr lang="en-US" smtClean="0"/>
              <a:t>10/9/19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C94DA8-556D-A84C-935E-4D627F89A32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D2FB670-A61D-6546-967C-FF8D10478CF1}" type="datetimeFigureOut">
              <a:rPr lang="en-US" smtClean="0"/>
              <a:t>10/9/19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EC94DA8-556D-A84C-935E-4D627F89A321}"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D2FB670-A61D-6546-967C-FF8D10478CF1}" type="datetimeFigureOut">
              <a:rPr lang="en-US" smtClean="0"/>
              <a:t>10/9/19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EC94DA8-556D-A84C-935E-4D627F89A32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2FB670-A61D-6546-967C-FF8D10478CF1}" type="datetimeFigureOut">
              <a:rPr lang="en-US" smtClean="0"/>
              <a:t>10/9/19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EC94DA8-556D-A84C-935E-4D627F89A32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3D2FB670-A61D-6546-967C-FF8D10478CF1}" type="datetimeFigureOut">
              <a:rPr lang="en-US" smtClean="0"/>
              <a:t>10/9/19</a:t>
            </a:fld>
            <a:endParaRPr lang="en-US"/>
          </a:p>
        </p:txBody>
      </p:sp>
      <p:sp>
        <p:nvSpPr>
          <p:cNvPr id="9" name="Footer Placeholder 8"/>
          <p:cNvSpPr>
            <a:spLocks noGrp="1"/>
          </p:cNvSpPr>
          <p:nvPr>
            <p:ph type="ftr" sz="quarter" idx="11"/>
          </p:nvPr>
        </p:nvSpPr>
        <p:spPr/>
        <p:txBody>
          <a:bodyPr/>
          <a:lstStyle>
            <a:lvl1pPr algn="r">
              <a:defRPr/>
            </a:lvl1pPr>
          </a:lstStyle>
          <a:p>
            <a:endParaRPr lang="en-US"/>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2EC94DA8-556D-A84C-935E-4D627F89A321}" type="slidenum">
              <a:rPr lang="en-US" smtClean="0"/>
              <a:t>‹#›</a:t>
            </a:fld>
            <a:endParaRPr lang="en-US"/>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3D2FB670-A61D-6546-967C-FF8D10478CF1}" type="datetimeFigureOut">
              <a:rPr lang="en-US" smtClean="0"/>
              <a:t>10/9/19</a:t>
            </a:fld>
            <a:endParaRPr lang="en-US"/>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2EC94DA8-556D-A84C-935E-4D627F89A321}" type="slidenum">
              <a:rPr lang="en-US" smtClean="0"/>
              <a:t>‹#›</a:t>
            </a:fld>
            <a:endParaRPr lang="en-US"/>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3D2FB670-A61D-6546-967C-FF8D10478CF1}" type="datetimeFigureOut">
              <a:rPr lang="en-US" smtClean="0"/>
              <a:t>10/9/19</a:t>
            </a:fld>
            <a:endParaRPr lang="en-US"/>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2EC94DA8-556D-A84C-935E-4D627F89A321}" type="slidenum">
              <a:rPr lang="en-US" smtClean="0"/>
              <a:t>‹#›</a:t>
            </a:fld>
            <a:endParaRPr lang="en-US"/>
          </a:p>
        </p:txBody>
      </p:sp>
    </p:spTree>
    <p:extLst>
      <p:ext uri="{BB962C8B-B14F-4D97-AF65-F5344CB8AC3E}">
        <p14:creationId xmlns:p14="http://schemas.microsoft.com/office/powerpoint/2010/main" val="1399725721"/>
      </p:ext>
    </p:extLst>
  </p:cSld>
  <p:clrMap bg1="lt1" tx1="dk1" bg2="lt2" tx2="dk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hyperlink" Target="https://en.wikipedia.org/wiki/The_Scientist_(magazin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en.wikipedia.org/wiki/Max_Planck_Digital_Library" TargetMode="External"/><Relationship Id="rId5" Type="http://schemas.openxmlformats.org/officeDocument/2006/relationships/hyperlink" Target="https://en.wikipedia.org/wiki/Science_(journal)" TargetMode="External"/><Relationship Id="rId4" Type="http://schemas.openxmlformats.org/officeDocument/2006/relationships/hyperlink" Target="https://en.wikipedia.org/wiki/American_Association_for_the_Advancement_of_Science"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elevanth.org/blog/2018/09/02/golden_egg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https://www.bitss.org/events/2018am/"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nature.com/articles/d41586-018-07118-1"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osf.io/prereg/" TargetMode="External"/><Relationship Id="rId2" Type="http://schemas.openxmlformats.org/officeDocument/2006/relationships/hyperlink" Target="https://psyarxiv.com/wte5z/" TargetMode="Externa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hyperlink" Target="https://docs.google.com/document/d/1w_3DPN6c-evOfgHBfeVgN-huBwMRe3EJCzGFG9Tzs54/edit?usp=sharing" TargetMode="External"/><Relationship Id="rId4" Type="http://schemas.openxmlformats.org/officeDocument/2006/relationships/hyperlink" Target="http://www.aspredicted.org/"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carpentry.github.io/git-novice/guide/" TargetMode="External"/><Relationship Id="rId2" Type="http://schemas.openxmlformats.org/officeDocument/2006/relationships/hyperlink" Target="http://swcarpentry.github.io/git-novice/01-basics/index.html" TargetMode="External"/><Relationship Id="rId1" Type="http://schemas.openxmlformats.org/officeDocument/2006/relationships/slideLayout" Target="../slideLayouts/slideLayout2.xml"/><Relationship Id="rId4" Type="http://schemas.openxmlformats.org/officeDocument/2006/relationships/hyperlink" Target="http://nicercode.github.io/2014-02-13-UNSW/lessons/70-version-control/why.html"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hyperlink" Target="https://www.pnas.org/content/115/11/2600" TargetMode="External"/><Relationship Id="rId13" Type="http://schemas.openxmlformats.org/officeDocument/2006/relationships/hyperlink" Target="https://eur03.safelinks.protection.outlook.com/?url=https%3A%2F%2Fosf.io%2Fe4fja&amp;data=02%7C01%7CC.Brand%40exeter.ac.uk%7Cd1c8289daed04d74448508d74c9a3656%7C912a5d77fb984eeeaf321334d8f04a53%7C0%7C0%7C637062097520555611&amp;sdata=d74C0mHi8%2FrzYfsvf0DEnjxrYmh4sfod9YTeE5j%2FsAc%3D&amp;reserved=0" TargetMode="External"/><Relationship Id="rId3" Type="http://schemas.openxmlformats.org/officeDocument/2006/relationships/hyperlink" Target="https://www.metascience2019.org/program/" TargetMode="External"/><Relationship Id="rId7" Type="http://schemas.openxmlformats.org/officeDocument/2006/relationships/hyperlink" Target="https://journals.sagepub.com/doi/full/10.1177/1745691618767878" TargetMode="External"/><Relationship Id="rId12" Type="http://schemas.openxmlformats.org/officeDocument/2006/relationships/hyperlink" Target="https://fo.am/activities/accesslab/" TargetMode="External"/><Relationship Id="rId17" Type="http://schemas.openxmlformats.org/officeDocument/2006/relationships/hyperlink" Target="http://thetaper.library.virginia.edu/big%20deal/apcs/serials%20crisis/2019/10/07/weekly-big-deal-longread-article-processing-charge-hyperinflation-and-price-insensitivity-an-open-access-sequel-to-the-serials-crisis.html" TargetMode="External"/><Relationship Id="rId2" Type="http://schemas.openxmlformats.org/officeDocument/2006/relationships/hyperlink" Target="http://www.ecoevotransparency.org/" TargetMode="External"/><Relationship Id="rId16" Type="http://schemas.openxmlformats.org/officeDocument/2006/relationships/hyperlink" Target="https://eur03.safelinks.protection.outlook.com/?url=https%3A%2F%2Fwww.youtube.com%2Fwatch%3Fv%3D5OL1RqHrZQ8&amp;data=02%7C01%7CC.Brand%40exeter.ac.uk%7Cd1c8289daed04d74448508d74c9a3656%7C912a5d77fb984eeeaf321334d8f04a53%7C0%7C0%7C637062097520575601&amp;sdata=IuPgv%2F7k0oLdOYGrLEY%2BuZZTxjd3WO1af%2Brp3eMgKOs%3D&amp;reserved=0" TargetMode="External"/><Relationship Id="rId1" Type="http://schemas.openxmlformats.org/officeDocument/2006/relationships/slideLayout" Target="../slideLayouts/slideLayout2.xml"/><Relationship Id="rId6" Type="http://schemas.openxmlformats.org/officeDocument/2006/relationships/hyperlink" Target="https://doi.org/10.1098/rsos.160384" TargetMode="External"/><Relationship Id="rId11" Type="http://schemas.openxmlformats.org/officeDocument/2006/relationships/hyperlink" Target="https://publons.com/researcher/1248054/charlotte-brand/" TargetMode="External"/><Relationship Id="rId5" Type="http://schemas.openxmlformats.org/officeDocument/2006/relationships/hyperlink" Target="https://psyarxiv.com/wte5z/" TargetMode="External"/><Relationship Id="rId15" Type="http://schemas.openxmlformats.org/officeDocument/2006/relationships/hyperlink" Target="https://eur03.safelinks.protection.outlook.com/?url=https%3A%2F%2Fwww.nature.com%2Farticles%2Fs41562-016-0021&amp;data=02%7C01%7CC.Brand%40exeter.ac.uk%7Cd1c8289daed04d74448508d74c9a3656%7C912a5d77fb984eeeaf321334d8f04a53%7C0%7C0%7C637062097520565609&amp;sdata=SsqQcGYpIlmyzC7LpfE31gLEbEP5%2B3W0BM6l1Ougt6s%3D&amp;reserved=0" TargetMode="External"/><Relationship Id="rId10" Type="http://schemas.openxmlformats.org/officeDocument/2006/relationships/hyperlink" Target="https://www.biorxiv.org/" TargetMode="External"/><Relationship Id="rId4" Type="http://schemas.openxmlformats.org/officeDocument/2006/relationships/hyperlink" Target="https://www.aimos2019conference.com/program" TargetMode="External"/><Relationship Id="rId9" Type="http://schemas.openxmlformats.org/officeDocument/2006/relationships/hyperlink" Target="https://osf.io/" TargetMode="External"/><Relationship Id="rId14" Type="http://schemas.openxmlformats.org/officeDocument/2006/relationships/hyperlink" Target="https://eur03.safelinks.protection.outlook.com/?url=https%3A%2F%2Fosf.io%2F87arq%2F&amp;data=02%7C01%7CC.Brand%40exeter.ac.uk%7Cd1c8289daed04d74448508d74c9a3656%7C912a5d77fb984eeeaf321334d8f04a53%7C0%7C0%7C637062097520565609&amp;sdata=bmRew70Ir0xTyWCmGh4jflt3CHZ1zEN9yuf4nr69CuM%3D&amp;reserved=0"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s://www.theguardian.com/science/2017/jun/27/profitable-business-scientific-publishing-bad-for-science%202" TargetMode="External"/><Relationship Id="rId3" Type="http://schemas.openxmlformats.org/officeDocument/2006/relationships/hyperlink" Target="http://www.talyarkoni.org/blog/2018/10/02/no-its-not-the-incentives-its-you/" TargetMode="External"/><Relationship Id="rId7" Type="http://schemas.openxmlformats.org/officeDocument/2006/relationships/hyperlink" Target="https://scholarlykitchen.sspnet.org/2019/05/06/the-university-of-california-and-elsevier-an-interview-with-jeff-mackie-mason/" TargetMode="External"/><Relationship Id="rId2" Type="http://schemas.openxmlformats.org/officeDocument/2006/relationships/hyperlink" Target="https://osf.io/854zr/" TargetMode="External"/><Relationship Id="rId1" Type="http://schemas.openxmlformats.org/officeDocument/2006/relationships/slideLayout" Target="../slideLayouts/slideLayout2.xml"/><Relationship Id="rId6" Type="http://schemas.openxmlformats.org/officeDocument/2006/relationships/hyperlink" Target="https://www.editage.com/insights/norway-joins-the-ranks-of-germany-and-sweden-cancels-subscription-with-elsevier" TargetMode="External"/><Relationship Id="rId5" Type="http://schemas.openxmlformats.org/officeDocument/2006/relationships/hyperlink" Target="https://www.talyarkoni.org/blog/2016/12/12/why-i-still-wont-review-for-or-publish-with-elsevier-and-think-you-shouldnt-either/" TargetMode="External"/><Relationship Id="rId10" Type="http://schemas.openxmlformats.org/officeDocument/2006/relationships/hyperlink" Target="https://en.wikipedia.org/wiki/Aaron_Swartz" TargetMode="External"/><Relationship Id="rId4" Type="http://schemas.openxmlformats.org/officeDocument/2006/relationships/hyperlink" Target="https://lottybrand.wordpress.com/2018/10/05/a-postdocs-plea-for-positivity-preregistration/" TargetMode="External"/><Relationship Id="rId9" Type="http://schemas.openxmlformats.org/officeDocument/2006/relationships/hyperlink" Target="https://www.theguardian.com/commentisfree/2019/mar/04/the-guardian-view-on-academic-publishing-disastrous-capitalism"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m.wikipedia.org/wiki/List_of_open-access_journal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864722479"/>
              </p:ext>
            </p:extLst>
          </p:nvPr>
        </p:nvGraphicFramePr>
        <p:xfrm>
          <a:off x="383457" y="462095"/>
          <a:ext cx="11425086" cy="6078265"/>
        </p:xfrm>
        <a:graphic>
          <a:graphicData uri="http://schemas.openxmlformats.org/drawingml/2006/table">
            <a:tbl>
              <a:tblPr firstRow="1" bandRow="1">
                <a:tableStyleId>{00A15C55-8517-42AA-B614-E9B94910E393}</a:tableStyleId>
              </a:tblPr>
              <a:tblGrid>
                <a:gridCol w="3808362">
                  <a:extLst>
                    <a:ext uri="{9D8B030D-6E8A-4147-A177-3AD203B41FA5}">
                      <a16:colId xmlns:a16="http://schemas.microsoft.com/office/drawing/2014/main" val="20000"/>
                    </a:ext>
                  </a:extLst>
                </a:gridCol>
                <a:gridCol w="3808362">
                  <a:extLst>
                    <a:ext uri="{9D8B030D-6E8A-4147-A177-3AD203B41FA5}">
                      <a16:colId xmlns:a16="http://schemas.microsoft.com/office/drawing/2014/main" val="20001"/>
                    </a:ext>
                  </a:extLst>
                </a:gridCol>
                <a:gridCol w="3808362">
                  <a:extLst>
                    <a:ext uri="{9D8B030D-6E8A-4147-A177-3AD203B41FA5}">
                      <a16:colId xmlns:a16="http://schemas.microsoft.com/office/drawing/2014/main" val="20002"/>
                    </a:ext>
                  </a:extLst>
                </a:gridCol>
              </a:tblGrid>
              <a:tr h="434664">
                <a:tc>
                  <a:txBody>
                    <a:bodyPr/>
                    <a:lstStyle/>
                    <a:p>
                      <a:pPr algn="ctr"/>
                      <a:r>
                        <a:rPr lang="en-US" dirty="0"/>
                        <a:t>DAY 1</a:t>
                      </a:r>
                    </a:p>
                  </a:txBody>
                  <a:tcPr/>
                </a:tc>
                <a:tc>
                  <a:txBody>
                    <a:bodyPr/>
                    <a:lstStyle/>
                    <a:p>
                      <a:pPr algn="ctr"/>
                      <a:r>
                        <a:rPr lang="en-US" dirty="0" err="1"/>
                        <a:t>Lotty</a:t>
                      </a:r>
                      <a:endParaRPr lang="en-US" dirty="0"/>
                    </a:p>
                  </a:txBody>
                  <a:tcPr/>
                </a:tc>
                <a:tc>
                  <a:txBody>
                    <a:bodyPr/>
                    <a:lstStyle/>
                    <a:p>
                      <a:pPr algn="ctr"/>
                      <a:r>
                        <a:rPr lang="en-US" dirty="0"/>
                        <a:t>Diego</a:t>
                      </a:r>
                    </a:p>
                  </a:txBody>
                  <a:tcPr/>
                </a:tc>
                <a:extLst>
                  <a:ext uri="{0D108BD9-81ED-4DB2-BD59-A6C34878D82A}">
                    <a16:rowId xmlns:a16="http://schemas.microsoft.com/office/drawing/2014/main" val="10000"/>
                  </a:ext>
                </a:extLst>
              </a:tr>
              <a:tr h="377889">
                <a:tc>
                  <a:txBody>
                    <a:bodyPr/>
                    <a:lstStyle/>
                    <a:p>
                      <a:r>
                        <a:rPr lang="en-US" sz="1600" dirty="0"/>
                        <a:t>1.00pm</a:t>
                      </a:r>
                    </a:p>
                  </a:txBody>
                  <a:tcPr/>
                </a:tc>
                <a:tc>
                  <a:txBody>
                    <a:bodyPr/>
                    <a:lstStyle/>
                    <a:p>
                      <a:r>
                        <a:rPr lang="en-US" sz="1600" dirty="0"/>
                        <a:t>Introduce Open Science</a:t>
                      </a:r>
                      <a:r>
                        <a:rPr lang="en-US" sz="1600" baseline="0" dirty="0"/>
                        <a:t> part 1</a:t>
                      </a:r>
                      <a:endParaRPr lang="en-US" sz="1600" dirty="0"/>
                    </a:p>
                  </a:txBody>
                  <a:tcPr/>
                </a:tc>
                <a:tc>
                  <a:txBody>
                    <a:bodyPr/>
                    <a:lstStyle/>
                    <a:p>
                      <a:endParaRPr lang="en-US" sz="1600"/>
                    </a:p>
                  </a:txBody>
                  <a:tcPr/>
                </a:tc>
                <a:extLst>
                  <a:ext uri="{0D108BD9-81ED-4DB2-BD59-A6C34878D82A}">
                    <a16:rowId xmlns:a16="http://schemas.microsoft.com/office/drawing/2014/main" val="10001"/>
                  </a:ext>
                </a:extLst>
              </a:tr>
              <a:tr h="434664">
                <a:tc>
                  <a:txBody>
                    <a:bodyPr/>
                    <a:lstStyle/>
                    <a:p>
                      <a:r>
                        <a:rPr lang="en-US" sz="1600" dirty="0"/>
                        <a:t>1.30pm</a:t>
                      </a:r>
                    </a:p>
                  </a:txBody>
                  <a:tcPr/>
                </a:tc>
                <a:tc>
                  <a:txBody>
                    <a:bodyPr/>
                    <a:lstStyle/>
                    <a:p>
                      <a:r>
                        <a:rPr lang="en-US" sz="1600" dirty="0"/>
                        <a:t> Q&amp;A / Discussion - Plan 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Q&amp;A /</a:t>
                      </a:r>
                      <a:r>
                        <a:rPr lang="en-US" sz="1600" baseline="0" dirty="0"/>
                        <a:t> </a:t>
                      </a:r>
                      <a:r>
                        <a:rPr lang="en-US" sz="1600" dirty="0"/>
                        <a:t>Discussion </a:t>
                      </a:r>
                      <a:r>
                        <a:rPr lang="mr-IN" sz="1600" dirty="0"/>
                        <a:t>–</a:t>
                      </a:r>
                      <a:r>
                        <a:rPr lang="en-US" sz="1600" dirty="0"/>
                        <a:t> Plan S</a:t>
                      </a:r>
                    </a:p>
                  </a:txBody>
                  <a:tcPr/>
                </a:tc>
                <a:extLst>
                  <a:ext uri="{0D108BD9-81ED-4DB2-BD59-A6C34878D82A}">
                    <a16:rowId xmlns:a16="http://schemas.microsoft.com/office/drawing/2014/main" val="10002"/>
                  </a:ext>
                </a:extLst>
              </a:tr>
              <a:tr h="343611">
                <a:tc>
                  <a:txBody>
                    <a:bodyPr/>
                    <a:lstStyle/>
                    <a:p>
                      <a:r>
                        <a:rPr lang="en-US" sz="1600" dirty="0"/>
                        <a:t>1.45pm</a:t>
                      </a:r>
                    </a:p>
                  </a:txBody>
                  <a:tcPr/>
                </a:tc>
                <a:tc>
                  <a:txBody>
                    <a:bodyPr/>
                    <a:lstStyle/>
                    <a:p>
                      <a:r>
                        <a:rPr lang="en-US" sz="1600" dirty="0"/>
                        <a:t>Introduce Open Science part 2</a:t>
                      </a:r>
                    </a:p>
                  </a:txBody>
                  <a:tcPr/>
                </a:tc>
                <a:tc>
                  <a:txBody>
                    <a:bodyPr/>
                    <a:lstStyle/>
                    <a:p>
                      <a:endParaRPr lang="en-US" sz="1600" dirty="0"/>
                    </a:p>
                  </a:txBody>
                  <a:tcPr/>
                </a:tc>
                <a:extLst>
                  <a:ext uri="{0D108BD9-81ED-4DB2-BD59-A6C34878D82A}">
                    <a16:rowId xmlns:a16="http://schemas.microsoft.com/office/drawing/2014/main" val="10003"/>
                  </a:ext>
                </a:extLst>
              </a:tr>
              <a:tr h="434664">
                <a:tc>
                  <a:txBody>
                    <a:bodyPr/>
                    <a:lstStyle/>
                    <a:p>
                      <a:r>
                        <a:rPr lang="en-US" sz="1600" dirty="0"/>
                        <a:t>2.15pm</a:t>
                      </a:r>
                    </a:p>
                  </a:txBody>
                  <a:tcPr/>
                </a:tc>
                <a:tc>
                  <a:txBody>
                    <a:bodyPr/>
                    <a:lstStyle/>
                    <a:p>
                      <a:r>
                        <a:rPr lang="en-US" sz="1600" dirty="0"/>
                        <a:t>Q&amp;A / Discussion</a:t>
                      </a:r>
                      <a:r>
                        <a:rPr lang="en-US" sz="1600" baseline="0" dirty="0"/>
                        <a:t> </a:t>
                      </a:r>
                      <a:r>
                        <a:rPr lang="mr-IN" sz="1600" baseline="0" dirty="0"/>
                        <a:t>–</a:t>
                      </a:r>
                      <a:r>
                        <a:rPr lang="en-US" sz="1600" baseline="0" dirty="0"/>
                        <a:t> Preregistration</a:t>
                      </a:r>
                    </a:p>
                    <a:p>
                      <a:pPr algn="ctr"/>
                      <a:r>
                        <a:rPr lang="en-US" sz="1600" b="1" baseline="0" dirty="0"/>
                        <a:t>TEA &amp; COFFEE</a:t>
                      </a:r>
                      <a:endParaRPr lang="en-US" sz="16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Q&amp;A / Discussion</a:t>
                      </a:r>
                      <a:r>
                        <a:rPr lang="en-US" sz="1600" baseline="0" dirty="0"/>
                        <a:t> </a:t>
                      </a:r>
                      <a:r>
                        <a:rPr lang="mr-IN" sz="1600" baseline="0" dirty="0"/>
                        <a:t>–</a:t>
                      </a:r>
                      <a:r>
                        <a:rPr lang="en-US" sz="1600" baseline="0" dirty="0"/>
                        <a:t> Preregistration</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1" baseline="0" dirty="0"/>
                        <a:t>TEA &amp; COFFEE</a:t>
                      </a:r>
                      <a:endParaRPr lang="en-US" sz="1600" b="1" dirty="0"/>
                    </a:p>
                  </a:txBody>
                  <a:tcPr/>
                </a:tc>
                <a:extLst>
                  <a:ext uri="{0D108BD9-81ED-4DB2-BD59-A6C34878D82A}">
                    <a16:rowId xmlns:a16="http://schemas.microsoft.com/office/drawing/2014/main" val="10004"/>
                  </a:ext>
                </a:extLst>
              </a:tr>
              <a:tr h="565930">
                <a:tc>
                  <a:txBody>
                    <a:bodyPr/>
                    <a:lstStyle/>
                    <a:p>
                      <a:r>
                        <a:rPr lang="en-US" sz="1600" dirty="0"/>
                        <a:t>2.30pm</a:t>
                      </a:r>
                    </a:p>
                  </a:txBody>
                  <a:tcPr/>
                </a:tc>
                <a:tc>
                  <a:txBody>
                    <a:bodyPr/>
                    <a:lstStyle/>
                    <a:p>
                      <a:r>
                        <a:rPr lang="en-US" sz="1600" dirty="0"/>
                        <a:t>Further points on preregistration</a:t>
                      </a:r>
                    </a:p>
                  </a:txBody>
                  <a:tcPr/>
                </a:tc>
                <a:tc>
                  <a:txBody>
                    <a:bodyPr/>
                    <a:lstStyle/>
                    <a:p>
                      <a:endParaRPr lang="en-US" sz="1600" dirty="0"/>
                    </a:p>
                  </a:txBody>
                  <a:tcPr/>
                </a:tc>
                <a:extLst>
                  <a:ext uri="{0D108BD9-81ED-4DB2-BD59-A6C34878D82A}">
                    <a16:rowId xmlns:a16="http://schemas.microsoft.com/office/drawing/2014/main" val="4122032480"/>
                  </a:ext>
                </a:extLst>
              </a:tr>
              <a:tr h="565930">
                <a:tc>
                  <a:txBody>
                    <a:bodyPr/>
                    <a:lstStyle/>
                    <a:p>
                      <a:r>
                        <a:rPr lang="en-US" sz="1600" dirty="0"/>
                        <a:t>3.00pm </a:t>
                      </a:r>
                    </a:p>
                  </a:txBody>
                  <a:tcPr/>
                </a:tc>
                <a:tc>
                  <a:txBody>
                    <a:bodyPr/>
                    <a:lstStyle/>
                    <a:p>
                      <a:endParaRPr lang="en-US" sz="1600" dirty="0"/>
                    </a:p>
                  </a:txBody>
                  <a:tcPr/>
                </a:tc>
                <a:tc>
                  <a:txBody>
                    <a:bodyPr/>
                    <a:lstStyle/>
                    <a:p>
                      <a:r>
                        <a:rPr lang="en-US" sz="1600" dirty="0"/>
                        <a:t>Introduce the dataset and the</a:t>
                      </a:r>
                      <a:r>
                        <a:rPr lang="en-US" sz="1600" baseline="0" dirty="0"/>
                        <a:t> question for Day 2</a:t>
                      </a:r>
                      <a:endParaRPr lang="en-US" sz="1600" dirty="0"/>
                    </a:p>
                  </a:txBody>
                  <a:tcPr/>
                </a:tc>
                <a:extLst>
                  <a:ext uri="{0D108BD9-81ED-4DB2-BD59-A6C34878D82A}">
                    <a16:rowId xmlns:a16="http://schemas.microsoft.com/office/drawing/2014/main" val="10005"/>
                  </a:ext>
                </a:extLst>
              </a:tr>
              <a:tr h="446787">
                <a:tc>
                  <a:txBody>
                    <a:bodyPr/>
                    <a:lstStyle/>
                    <a:p>
                      <a:r>
                        <a:rPr lang="en-US" sz="1600" dirty="0"/>
                        <a:t>3.15pm</a:t>
                      </a:r>
                    </a:p>
                  </a:txBody>
                  <a:tcPr/>
                </a:tc>
                <a:tc>
                  <a:txBody>
                    <a:bodyPr/>
                    <a:lstStyle/>
                    <a:p>
                      <a:r>
                        <a:rPr lang="en-US" sz="1600" dirty="0"/>
                        <a:t>Go</a:t>
                      </a:r>
                      <a:r>
                        <a:rPr lang="en-US" sz="1600" baseline="0" dirty="0"/>
                        <a:t> over preregistration template</a:t>
                      </a:r>
                      <a:endParaRPr lang="en-US" sz="1600" dirty="0"/>
                    </a:p>
                  </a:txBody>
                  <a:tcPr/>
                </a:tc>
                <a:tc>
                  <a:txBody>
                    <a:bodyPr/>
                    <a:lstStyle/>
                    <a:p>
                      <a:endParaRPr lang="en-US" sz="1600" dirty="0"/>
                    </a:p>
                  </a:txBody>
                  <a:tcPr/>
                </a:tc>
                <a:extLst>
                  <a:ext uri="{0D108BD9-81ED-4DB2-BD59-A6C34878D82A}">
                    <a16:rowId xmlns:a16="http://schemas.microsoft.com/office/drawing/2014/main" val="10006"/>
                  </a:ext>
                </a:extLst>
              </a:tr>
              <a:tr h="565930">
                <a:tc>
                  <a:txBody>
                    <a:bodyPr/>
                    <a:lstStyle/>
                    <a:p>
                      <a:r>
                        <a:rPr lang="en-US" sz="1600" dirty="0"/>
                        <a:t>3.15pm</a:t>
                      </a:r>
                      <a:r>
                        <a:rPr lang="en-US" sz="1600" baseline="0" dirty="0"/>
                        <a:t> </a:t>
                      </a:r>
                      <a:r>
                        <a:rPr lang="mr-IN" sz="1600" baseline="0" dirty="0"/>
                        <a:t>–</a:t>
                      </a:r>
                      <a:r>
                        <a:rPr lang="en-US" sz="1600" baseline="0" dirty="0"/>
                        <a:t> 4.00pm </a:t>
                      </a:r>
                      <a:endParaRPr lang="en-US" sz="1600" dirty="0"/>
                    </a:p>
                  </a:txBody>
                  <a:tcPr/>
                </a:tc>
                <a:tc>
                  <a:txBody>
                    <a:bodyPr/>
                    <a:lstStyle/>
                    <a:p>
                      <a:r>
                        <a:rPr lang="en-US" sz="1600" dirty="0"/>
                        <a:t>Preregistration exercise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Preregistration </a:t>
                      </a:r>
                      <a:r>
                        <a:rPr lang="en-US" sz="1600" baseline="0" dirty="0"/>
                        <a:t>exercise</a:t>
                      </a:r>
                      <a:endParaRPr lang="en-US" sz="1600" dirty="0"/>
                    </a:p>
                    <a:p>
                      <a:endParaRPr lang="en-US" sz="1600" dirty="0"/>
                    </a:p>
                  </a:txBody>
                  <a:tcPr/>
                </a:tc>
                <a:extLst>
                  <a:ext uri="{0D108BD9-81ED-4DB2-BD59-A6C34878D82A}">
                    <a16:rowId xmlns:a16="http://schemas.microsoft.com/office/drawing/2014/main" val="10007"/>
                  </a:ext>
                </a:extLst>
              </a:tr>
              <a:tr h="565930">
                <a:tc>
                  <a:txBody>
                    <a:bodyPr/>
                    <a:lstStyle/>
                    <a:p>
                      <a:r>
                        <a:rPr lang="en-US" sz="1600" dirty="0"/>
                        <a:t>4.00pm</a:t>
                      </a:r>
                      <a:r>
                        <a:rPr lang="en-US" sz="1600" baseline="0" dirty="0"/>
                        <a:t> </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Q&amp;A</a:t>
                      </a:r>
                      <a:r>
                        <a:rPr lang="en-US" sz="1600" baseline="0" dirty="0"/>
                        <a:t> about preregistration, discuss any difficulties</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Q&amp;A</a:t>
                      </a:r>
                      <a:r>
                        <a:rPr lang="en-US" sz="1600" baseline="0" dirty="0"/>
                        <a:t> about preregistration, discuss any difficulties</a:t>
                      </a:r>
                      <a:endParaRPr lang="en-US" sz="1600" dirty="0"/>
                    </a:p>
                  </a:txBody>
                  <a:tcPr/>
                </a:tc>
                <a:extLst>
                  <a:ext uri="{0D108BD9-81ED-4DB2-BD59-A6C34878D82A}">
                    <a16:rowId xmlns:a16="http://schemas.microsoft.com/office/drawing/2014/main" val="10008"/>
                  </a:ext>
                </a:extLst>
              </a:tr>
              <a:tr h="565930">
                <a:tc>
                  <a:txBody>
                    <a:bodyPr/>
                    <a:lstStyle/>
                    <a:p>
                      <a:r>
                        <a:rPr lang="en-US" sz="1600" dirty="0"/>
                        <a:t>4.15pm</a:t>
                      </a:r>
                    </a:p>
                  </a:txBody>
                  <a:tcPr/>
                </a:tc>
                <a:tc>
                  <a:txBody>
                    <a:bodyPr/>
                    <a:lstStyle/>
                    <a:p>
                      <a:r>
                        <a:rPr lang="en-US" sz="1600" dirty="0"/>
                        <a:t>Introduce </a:t>
                      </a:r>
                      <a:r>
                        <a:rPr lang="en-US" sz="1600" dirty="0" err="1"/>
                        <a:t>Github</a:t>
                      </a:r>
                      <a:r>
                        <a:rPr lang="en-US" sz="1600" dirty="0"/>
                        <a:t>/</a:t>
                      </a:r>
                      <a:r>
                        <a:rPr lang="en-US" sz="1600" baseline="0" dirty="0"/>
                        <a:t> Version control</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Introduce </a:t>
                      </a:r>
                      <a:r>
                        <a:rPr lang="en-US" sz="1600" dirty="0" err="1"/>
                        <a:t>Github</a:t>
                      </a:r>
                      <a:r>
                        <a:rPr lang="en-US" sz="1600" dirty="0"/>
                        <a:t>/</a:t>
                      </a:r>
                      <a:r>
                        <a:rPr lang="en-US" sz="1600" baseline="0" dirty="0"/>
                        <a:t> Version control</a:t>
                      </a:r>
                      <a:endParaRPr lang="en-US" sz="1600" dirty="0"/>
                    </a:p>
                    <a:p>
                      <a:endParaRPr lang="en-US" sz="1600" dirty="0"/>
                    </a:p>
                  </a:txBody>
                  <a:tcPr/>
                </a:tc>
                <a:extLst>
                  <a:ext uri="{0D108BD9-81ED-4DB2-BD59-A6C34878D82A}">
                    <a16:rowId xmlns:a16="http://schemas.microsoft.com/office/drawing/2014/main" val="10009"/>
                  </a:ext>
                </a:extLst>
              </a:tr>
              <a:tr h="565930">
                <a:tc>
                  <a:txBody>
                    <a:bodyPr/>
                    <a:lstStyle/>
                    <a:p>
                      <a:r>
                        <a:rPr lang="en-US" sz="1600" dirty="0"/>
                        <a:t>4.30pm</a:t>
                      </a:r>
                    </a:p>
                  </a:txBody>
                  <a:tcPr/>
                </a:tc>
                <a:tc>
                  <a:txBody>
                    <a:bodyPr/>
                    <a:lstStyle/>
                    <a:p>
                      <a:r>
                        <a:rPr lang="en-US" sz="1600" dirty="0"/>
                        <a:t>Download </a:t>
                      </a:r>
                      <a:r>
                        <a:rPr lang="en-US" sz="1600" dirty="0" err="1"/>
                        <a:t>Git</a:t>
                      </a:r>
                      <a:r>
                        <a:rPr lang="en-US" sz="1600" dirty="0"/>
                        <a:t> on machines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Download </a:t>
                      </a:r>
                      <a:r>
                        <a:rPr lang="en-US" sz="1600" dirty="0" err="1"/>
                        <a:t>Git</a:t>
                      </a:r>
                      <a:r>
                        <a:rPr lang="en-US" sz="1600" dirty="0"/>
                        <a:t> on machines</a:t>
                      </a:r>
                    </a:p>
                    <a:p>
                      <a:endParaRPr lang="en-US" sz="1600" dirty="0"/>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544912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62537"/>
            <a:ext cx="10058400" cy="1199547"/>
          </a:xfrm>
        </p:spPr>
        <p:txBody>
          <a:bodyPr/>
          <a:lstStyle/>
          <a:p>
            <a:r>
              <a:rPr lang="en-US" b="1" dirty="0">
                <a:solidFill>
                  <a:schemeClr val="accent6"/>
                </a:solidFill>
              </a:rPr>
              <a:t>Plan S - discuss</a:t>
            </a:r>
          </a:p>
        </p:txBody>
      </p:sp>
      <p:pic>
        <p:nvPicPr>
          <p:cNvPr id="9" name="Picture 8">
            <a:extLst>
              <a:ext uri="{FF2B5EF4-FFF2-40B4-BE49-F238E27FC236}">
                <a16:creationId xmlns:a16="http://schemas.microsoft.com/office/drawing/2014/main" id="{83C6B364-F31D-B840-B041-F82050D93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097" y="372160"/>
            <a:ext cx="1048493" cy="980299"/>
          </a:xfrm>
          <a:prstGeom prst="rect">
            <a:avLst/>
          </a:prstGeom>
        </p:spPr>
      </p:pic>
      <p:sp>
        <p:nvSpPr>
          <p:cNvPr id="3" name="Rectangle 2">
            <a:extLst>
              <a:ext uri="{FF2B5EF4-FFF2-40B4-BE49-F238E27FC236}">
                <a16:creationId xmlns:a16="http://schemas.microsoft.com/office/drawing/2014/main" id="{103671D3-8006-3C45-AA7A-162ED0EC62E6}"/>
              </a:ext>
            </a:extLst>
          </p:cNvPr>
          <p:cNvSpPr/>
          <p:nvPr/>
        </p:nvSpPr>
        <p:spPr>
          <a:xfrm>
            <a:off x="6459216" y="1883698"/>
            <a:ext cx="6096000" cy="707886"/>
          </a:xfrm>
          <a:prstGeom prst="rect">
            <a:avLst/>
          </a:prstGeom>
        </p:spPr>
        <p:txBody>
          <a:bodyPr>
            <a:spAutoFit/>
          </a:bodyPr>
          <a:lstStyle/>
          <a:p>
            <a:r>
              <a:rPr lang="en-GB" sz="2000" dirty="0">
                <a:solidFill>
                  <a:srgbClr val="222222"/>
                </a:solidFill>
                <a:latin typeface="Arial" panose="020B0604020202020204" pitchFamily="34" charset="0"/>
              </a:rPr>
              <a:t>“potentially undermines the whole research publishing system” – </a:t>
            </a:r>
            <a:r>
              <a:rPr lang="en-GB" sz="2000" i="1" u="sng" dirty="0">
                <a:solidFill>
                  <a:srgbClr val="FF9624"/>
                </a:solidFill>
                <a:latin typeface="Arial" panose="020B0604020202020204" pitchFamily="34" charset="0"/>
              </a:rPr>
              <a:t>Springer Nature</a:t>
            </a:r>
            <a:endParaRPr lang="en-US" sz="2000" i="1" u="sng" dirty="0">
              <a:solidFill>
                <a:srgbClr val="FF9624"/>
              </a:solidFill>
            </a:endParaRPr>
          </a:p>
        </p:txBody>
      </p:sp>
      <p:sp>
        <p:nvSpPr>
          <p:cNvPr id="4" name="Rectangle 3">
            <a:extLst>
              <a:ext uri="{FF2B5EF4-FFF2-40B4-BE49-F238E27FC236}">
                <a16:creationId xmlns:a16="http://schemas.microsoft.com/office/drawing/2014/main" id="{D14C0AE2-A165-4345-851E-481D30E99E42}"/>
              </a:ext>
            </a:extLst>
          </p:cNvPr>
          <p:cNvSpPr/>
          <p:nvPr/>
        </p:nvSpPr>
        <p:spPr>
          <a:xfrm>
            <a:off x="363216" y="1319030"/>
            <a:ext cx="6096000" cy="2246769"/>
          </a:xfrm>
          <a:prstGeom prst="rect">
            <a:avLst/>
          </a:prstGeom>
        </p:spPr>
        <p:txBody>
          <a:bodyPr>
            <a:spAutoFit/>
          </a:bodyPr>
          <a:lstStyle/>
          <a:p>
            <a:r>
              <a:rPr lang="en-GB" sz="2000" dirty="0">
                <a:solidFill>
                  <a:srgbClr val="222222"/>
                </a:solidFill>
                <a:latin typeface="Arial" panose="020B0604020202020204" pitchFamily="34" charset="0"/>
              </a:rPr>
              <a:t>The </a:t>
            </a:r>
            <a:r>
              <a:rPr lang="en-GB" sz="2000" dirty="0">
                <a:solidFill>
                  <a:srgbClr val="0B0080"/>
                </a:solidFill>
                <a:latin typeface="Arial" panose="020B0604020202020204" pitchFamily="34" charset="0"/>
                <a:hlinkClick r:id="rId4" tooltip="American Association for the Advancement of Science"/>
              </a:rPr>
              <a:t>AAAS</a:t>
            </a:r>
            <a:r>
              <a:rPr lang="en-GB" sz="2000" dirty="0">
                <a:solidFill>
                  <a:srgbClr val="222222"/>
                </a:solidFill>
                <a:latin typeface="Arial" panose="020B0604020202020204" pitchFamily="34" charset="0"/>
              </a:rPr>
              <a:t>, publisher of the journal </a:t>
            </a:r>
            <a:r>
              <a:rPr lang="en-GB" sz="2000" i="1" dirty="0">
                <a:solidFill>
                  <a:srgbClr val="0B0080"/>
                </a:solidFill>
                <a:latin typeface="Arial" panose="020B0604020202020204" pitchFamily="34" charset="0"/>
                <a:hlinkClick r:id="rId5" tooltip="Science (journal)"/>
              </a:rPr>
              <a:t>Science</a:t>
            </a:r>
            <a:r>
              <a:rPr lang="en-GB" sz="2000" dirty="0">
                <a:solidFill>
                  <a:srgbClr val="222222"/>
                </a:solidFill>
                <a:latin typeface="Arial" panose="020B0604020202020204" pitchFamily="34" charset="0"/>
              </a:rPr>
              <a:t>, argued that Plan S "will not support high-quality peer-review, research publication and dissemination…</a:t>
            </a:r>
            <a:br>
              <a:rPr lang="en-GB" sz="2000" dirty="0">
                <a:solidFill>
                  <a:srgbClr val="222222"/>
                </a:solidFill>
                <a:latin typeface="Arial" panose="020B0604020202020204" pitchFamily="34" charset="0"/>
              </a:rPr>
            </a:br>
            <a:endParaRPr lang="en-GB" sz="2000" dirty="0">
              <a:solidFill>
                <a:srgbClr val="222222"/>
              </a:solidFill>
              <a:latin typeface="Arial" panose="020B0604020202020204" pitchFamily="34" charset="0"/>
            </a:endParaRPr>
          </a:p>
          <a:p>
            <a:r>
              <a:rPr lang="en-GB" sz="2000" dirty="0">
                <a:solidFill>
                  <a:srgbClr val="222222"/>
                </a:solidFill>
                <a:latin typeface="Arial" panose="020B0604020202020204" pitchFamily="34" charset="0"/>
              </a:rPr>
              <a:t>…would disrupt scholarly communications, be a disservice to researchers, and impinge academic freedom"</a:t>
            </a:r>
            <a:endParaRPr lang="en-US" sz="2000" dirty="0"/>
          </a:p>
        </p:txBody>
      </p:sp>
      <p:sp>
        <p:nvSpPr>
          <p:cNvPr id="5" name="Rectangle 4">
            <a:extLst>
              <a:ext uri="{FF2B5EF4-FFF2-40B4-BE49-F238E27FC236}">
                <a16:creationId xmlns:a16="http://schemas.microsoft.com/office/drawing/2014/main" id="{B095073E-C646-024F-A124-E60E2870D7D5}"/>
              </a:ext>
            </a:extLst>
          </p:cNvPr>
          <p:cNvSpPr/>
          <p:nvPr/>
        </p:nvSpPr>
        <p:spPr>
          <a:xfrm>
            <a:off x="363216" y="3845327"/>
            <a:ext cx="6096000" cy="1015663"/>
          </a:xfrm>
          <a:prstGeom prst="rect">
            <a:avLst/>
          </a:prstGeom>
        </p:spPr>
        <p:txBody>
          <a:bodyPr>
            <a:spAutoFit/>
          </a:bodyPr>
          <a:lstStyle/>
          <a:p>
            <a:r>
              <a:rPr lang="en-US" sz="2000" dirty="0"/>
              <a:t>'If you think that information should be free of charge, go to Wikipedia’ – Spokesperson for </a:t>
            </a:r>
            <a:r>
              <a:rPr lang="en-US" sz="2000" b="1" i="1" u="sng" dirty="0">
                <a:solidFill>
                  <a:srgbClr val="FF9624"/>
                </a:solidFill>
              </a:rPr>
              <a:t>Elsevier</a:t>
            </a:r>
            <a:r>
              <a:rPr lang="en-US" sz="2000" dirty="0">
                <a:solidFill>
                  <a:srgbClr val="FFC000"/>
                </a:solidFill>
              </a:rPr>
              <a:t> </a:t>
            </a:r>
            <a:r>
              <a:rPr lang="en-US" sz="2000" dirty="0"/>
              <a:t>(Tom </a:t>
            </a:r>
            <a:r>
              <a:rPr lang="en-US" sz="2000" dirty="0" err="1"/>
              <a:t>Reller</a:t>
            </a:r>
            <a:r>
              <a:rPr lang="en-US" sz="2000" dirty="0"/>
              <a:t>)</a:t>
            </a:r>
          </a:p>
        </p:txBody>
      </p:sp>
      <p:sp>
        <p:nvSpPr>
          <p:cNvPr id="10" name="Rectangle 9">
            <a:extLst>
              <a:ext uri="{FF2B5EF4-FFF2-40B4-BE49-F238E27FC236}">
                <a16:creationId xmlns:a16="http://schemas.microsoft.com/office/drawing/2014/main" id="{7145E3C4-B807-684C-A521-18D84BA54DE8}"/>
              </a:ext>
            </a:extLst>
          </p:cNvPr>
          <p:cNvSpPr/>
          <p:nvPr/>
        </p:nvSpPr>
        <p:spPr>
          <a:xfrm>
            <a:off x="4848225" y="4777932"/>
            <a:ext cx="6276975" cy="1538883"/>
          </a:xfrm>
          <a:prstGeom prst="rect">
            <a:avLst/>
          </a:prstGeom>
        </p:spPr>
        <p:txBody>
          <a:bodyPr wrap="square">
            <a:spAutoFit/>
          </a:bodyPr>
          <a:lstStyle/>
          <a:p>
            <a:r>
              <a:rPr lang="en-GB" dirty="0">
                <a:solidFill>
                  <a:srgbClr val="222222"/>
                </a:solidFill>
                <a:latin typeface="Arial" panose="020B0604020202020204" pitchFamily="34" charset="0"/>
              </a:rPr>
              <a:t>head of the Scientific Information Provision at the </a:t>
            </a:r>
            <a:r>
              <a:rPr lang="en-GB" dirty="0">
                <a:solidFill>
                  <a:srgbClr val="0B0080"/>
                </a:solidFill>
                <a:latin typeface="Arial" panose="020B0604020202020204" pitchFamily="34" charset="0"/>
                <a:hlinkClick r:id="rId6" tooltip="Max Planck Digital Library"/>
              </a:rPr>
              <a:t>Max Planck Digital Library</a:t>
            </a:r>
            <a:r>
              <a:rPr lang="en-GB" dirty="0">
                <a:solidFill>
                  <a:srgbClr val="222222"/>
                </a:solidFill>
                <a:latin typeface="Arial" panose="020B0604020202020204" pitchFamily="34" charset="0"/>
              </a:rPr>
              <a:t>, told </a:t>
            </a:r>
            <a:r>
              <a:rPr lang="en-GB" i="1" dirty="0">
                <a:solidFill>
                  <a:srgbClr val="0B0080"/>
                </a:solidFill>
                <a:latin typeface="Arial" panose="020B0604020202020204" pitchFamily="34" charset="0"/>
                <a:hlinkClick r:id="rId7" tooltip="The Scientist (magazine)"/>
              </a:rPr>
              <a:t>The Scientist</a:t>
            </a:r>
            <a:r>
              <a:rPr lang="en-GB" dirty="0">
                <a:solidFill>
                  <a:srgbClr val="222222"/>
                </a:solidFill>
                <a:latin typeface="Arial" panose="020B0604020202020204" pitchFamily="34" charset="0"/>
              </a:rPr>
              <a:t> that "This will put increased pressure on publishers and on the consciousness of individual researchers that </a:t>
            </a:r>
            <a:r>
              <a:rPr lang="en-GB" sz="2000" b="1" dirty="0">
                <a:solidFill>
                  <a:schemeClr val="accent2">
                    <a:lumMod val="75000"/>
                  </a:schemeClr>
                </a:solidFill>
                <a:latin typeface="Arial" panose="020B0604020202020204" pitchFamily="34" charset="0"/>
              </a:rPr>
              <a:t>an ecosystem change is possible ..”</a:t>
            </a:r>
            <a:endParaRPr lang="en-US" sz="2000" b="1" dirty="0">
              <a:solidFill>
                <a:schemeClr val="accent2">
                  <a:lumMod val="75000"/>
                </a:schemeClr>
              </a:solidFill>
            </a:endParaRPr>
          </a:p>
        </p:txBody>
      </p:sp>
    </p:spTree>
    <p:extLst>
      <p:ext uri="{BB962C8B-B14F-4D97-AF65-F5344CB8AC3E}">
        <p14:creationId xmlns:p14="http://schemas.microsoft.com/office/powerpoint/2010/main" val="3985882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8072" y="257846"/>
            <a:ext cx="10058400" cy="1371600"/>
          </a:xfrm>
        </p:spPr>
        <p:txBody>
          <a:bodyPr/>
          <a:lstStyle/>
          <a:p>
            <a:r>
              <a:rPr lang="en-US" b="1" dirty="0">
                <a:solidFill>
                  <a:schemeClr val="accent6"/>
                </a:solidFill>
              </a:rPr>
              <a:t>Share your analysis script</a:t>
            </a:r>
          </a:p>
        </p:txBody>
      </p:sp>
      <p:pic>
        <p:nvPicPr>
          <p:cNvPr id="4" name="Content Placeholder 6">
            <a:extLst>
              <a:ext uri="{FF2B5EF4-FFF2-40B4-BE49-F238E27FC236}">
                <a16:creationId xmlns:a16="http://schemas.microsoft.com/office/drawing/2014/main" id="{036F96BA-693B-2845-B3D9-6C4C5B18FC1B}"/>
              </a:ext>
            </a:extLst>
          </p:cNvPr>
          <p:cNvPicPr>
            <a:picLocks noGrp="1" noChangeAspect="1"/>
          </p:cNvPicPr>
          <p:nvPr>
            <p:ph idx="1"/>
          </p:nvPr>
        </p:nvPicPr>
        <p:blipFill>
          <a:blip r:embed="rId2"/>
          <a:stretch>
            <a:fillRect/>
          </a:stretch>
        </p:blipFill>
        <p:spPr>
          <a:xfrm>
            <a:off x="442608" y="1496782"/>
            <a:ext cx="5297762" cy="4654636"/>
          </a:xfrm>
        </p:spPr>
      </p:pic>
      <p:sp>
        <p:nvSpPr>
          <p:cNvPr id="5" name="TextBox 4"/>
          <p:cNvSpPr txBox="1"/>
          <p:nvPr/>
        </p:nvSpPr>
        <p:spPr>
          <a:xfrm>
            <a:off x="5850751" y="2176858"/>
            <a:ext cx="6105721" cy="3108543"/>
          </a:xfrm>
          <a:prstGeom prst="rect">
            <a:avLst/>
          </a:prstGeom>
          <a:noFill/>
        </p:spPr>
        <p:txBody>
          <a:bodyPr wrap="square" rtlCol="0">
            <a:spAutoFit/>
          </a:bodyPr>
          <a:lstStyle/>
          <a:p>
            <a:r>
              <a:rPr lang="en-US" sz="2800" dirty="0"/>
              <a:t>P-hacking</a:t>
            </a:r>
          </a:p>
          <a:p>
            <a:r>
              <a:rPr lang="en-US" sz="2800" dirty="0" err="1"/>
              <a:t>HARKing</a:t>
            </a:r>
            <a:endParaRPr lang="en-US" sz="2800" dirty="0"/>
          </a:p>
          <a:p>
            <a:r>
              <a:rPr lang="en-US" sz="2800" dirty="0"/>
              <a:t>Publication bias</a:t>
            </a:r>
          </a:p>
          <a:p>
            <a:pPr marL="457200" indent="-457200">
              <a:buFont typeface="Wingdings" charset="2"/>
              <a:buChar char="à"/>
            </a:pPr>
            <a:r>
              <a:rPr lang="en-US" sz="2800" dirty="0">
                <a:sym typeface="Wingdings"/>
              </a:rPr>
              <a:t>distorted literature</a:t>
            </a:r>
          </a:p>
          <a:p>
            <a:pPr marL="457200" indent="-457200">
              <a:buFont typeface="Wingdings" charset="2"/>
              <a:buChar char="à"/>
            </a:pPr>
            <a:r>
              <a:rPr lang="en-US" sz="2800" dirty="0">
                <a:sym typeface="Wingdings"/>
              </a:rPr>
              <a:t>Wasted research time &amp; money</a:t>
            </a:r>
          </a:p>
          <a:p>
            <a:pPr marL="457200" indent="-457200">
              <a:buFont typeface="Wingdings" charset="2"/>
              <a:buChar char="à"/>
            </a:pPr>
            <a:r>
              <a:rPr lang="en-US" sz="2800" dirty="0">
                <a:sym typeface="Wingdings"/>
              </a:rPr>
              <a:t>Replication crisis</a:t>
            </a:r>
            <a:endParaRPr lang="en-US" sz="2800" dirty="0"/>
          </a:p>
          <a:p>
            <a:endParaRPr lang="en-US" sz="2800" dirty="0"/>
          </a:p>
        </p:txBody>
      </p:sp>
    </p:spTree>
    <p:extLst>
      <p:ext uri="{BB962C8B-B14F-4D97-AF65-F5344CB8AC3E}">
        <p14:creationId xmlns:p14="http://schemas.microsoft.com/office/powerpoint/2010/main" val="213780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8311" y="389745"/>
            <a:ext cx="10058400" cy="1371600"/>
          </a:xfrm>
        </p:spPr>
        <p:txBody>
          <a:bodyPr/>
          <a:lstStyle/>
          <a:p>
            <a:r>
              <a:rPr lang="en-US" b="1" dirty="0">
                <a:solidFill>
                  <a:schemeClr val="tx2"/>
                </a:solidFill>
              </a:rPr>
              <a:t>Replication crisis</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02532" y="2809150"/>
            <a:ext cx="5735347" cy="3647067"/>
          </a:xfrm>
        </p:spPr>
      </p:pic>
      <p:pic>
        <p:nvPicPr>
          <p:cNvPr id="4" name="Picture 3">
            <a:extLst>
              <a:ext uri="{FF2B5EF4-FFF2-40B4-BE49-F238E27FC236}">
                <a16:creationId xmlns:a16="http://schemas.microsoft.com/office/drawing/2014/main" id="{716F8464-DC36-6146-8C0C-CBF94E7E6F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311" y="1761345"/>
            <a:ext cx="4958459" cy="2284857"/>
          </a:xfrm>
          <a:prstGeom prst="rect">
            <a:avLst/>
          </a:prstGeom>
          <a:ln w="38100">
            <a:solidFill>
              <a:schemeClr val="accent1"/>
            </a:solidFill>
          </a:ln>
        </p:spPr>
      </p:pic>
      <p:sp>
        <p:nvSpPr>
          <p:cNvPr id="8" name="TextBox 7"/>
          <p:cNvSpPr txBox="1"/>
          <p:nvPr/>
        </p:nvSpPr>
        <p:spPr>
          <a:xfrm>
            <a:off x="5968788" y="1763163"/>
            <a:ext cx="5887091" cy="830997"/>
          </a:xfrm>
          <a:prstGeom prst="rect">
            <a:avLst/>
          </a:prstGeom>
          <a:noFill/>
        </p:spPr>
        <p:txBody>
          <a:bodyPr wrap="square" rtlCol="0">
            <a:spAutoFit/>
          </a:bodyPr>
          <a:lstStyle/>
          <a:p>
            <a:r>
              <a:rPr lang="en-US" sz="2400" dirty="0">
                <a:solidFill>
                  <a:schemeClr val="tx2"/>
                </a:solidFill>
              </a:rPr>
              <a:t>It </a:t>
            </a:r>
            <a:r>
              <a:rPr lang="en-US" sz="2400">
                <a:solidFill>
                  <a:schemeClr val="tx2"/>
                </a:solidFill>
              </a:rPr>
              <a:t>‘began’ in </a:t>
            </a:r>
            <a:r>
              <a:rPr lang="en-US" sz="2400" dirty="0">
                <a:solidFill>
                  <a:schemeClr val="tx2"/>
                </a:solidFill>
              </a:rPr>
              <a:t>Psychology but the problems are science-wide</a:t>
            </a:r>
            <a:r>
              <a:rPr lang="mr-IN" sz="2400" dirty="0">
                <a:solidFill>
                  <a:schemeClr val="tx2"/>
                </a:solidFill>
              </a:rPr>
              <a:t>…</a:t>
            </a:r>
            <a:endParaRPr lang="en-US" sz="2400" dirty="0">
              <a:solidFill>
                <a:schemeClr val="tx2"/>
              </a:solidFill>
            </a:endParaRPr>
          </a:p>
        </p:txBody>
      </p:sp>
    </p:spTree>
    <p:extLst>
      <p:ext uri="{BB962C8B-B14F-4D97-AF65-F5344CB8AC3E}">
        <p14:creationId xmlns:p14="http://schemas.microsoft.com/office/powerpoint/2010/main" val="1149312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4499" y="113017"/>
            <a:ext cx="10058400" cy="1371600"/>
          </a:xfrm>
        </p:spPr>
        <p:txBody>
          <a:bodyPr/>
          <a:lstStyle/>
          <a:p>
            <a:r>
              <a:rPr lang="en-US" b="1" dirty="0">
                <a:solidFill>
                  <a:schemeClr val="tx2"/>
                </a:solidFill>
              </a:rPr>
              <a:t>Meta-science</a:t>
            </a:r>
          </a:p>
        </p:txBody>
      </p:sp>
      <p:pic>
        <p:nvPicPr>
          <p:cNvPr id="4" name="Picture 3">
            <a:extLst>
              <a:ext uri="{FF2B5EF4-FFF2-40B4-BE49-F238E27FC236}">
                <a16:creationId xmlns:a16="http://schemas.microsoft.com/office/drawing/2014/main" id="{FB5B031C-1622-1641-9C41-81139CD81A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982" y="1288045"/>
            <a:ext cx="6738273" cy="2867907"/>
          </a:xfrm>
          <a:prstGeom prst="rect">
            <a:avLst/>
          </a:prstGeom>
          <a:ln w="25400">
            <a:solidFill>
              <a:schemeClr val="accent1"/>
            </a:solidFill>
          </a:ln>
        </p:spPr>
      </p:pic>
      <p:sp>
        <p:nvSpPr>
          <p:cNvPr id="5" name="TextBox 4"/>
          <p:cNvSpPr txBox="1"/>
          <p:nvPr/>
        </p:nvSpPr>
        <p:spPr>
          <a:xfrm>
            <a:off x="7653251" y="1288045"/>
            <a:ext cx="3729644" cy="2554545"/>
          </a:xfrm>
          <a:prstGeom prst="rect">
            <a:avLst/>
          </a:prstGeom>
          <a:noFill/>
        </p:spPr>
        <p:txBody>
          <a:bodyPr wrap="square" rtlCol="0">
            <a:spAutoFit/>
          </a:bodyPr>
          <a:lstStyle/>
          <a:p>
            <a:r>
              <a:rPr lang="en-US" sz="3200" b="1" dirty="0">
                <a:solidFill>
                  <a:schemeClr val="tx2"/>
                </a:solidFill>
              </a:rPr>
              <a:t>Main message: </a:t>
            </a:r>
            <a:r>
              <a:rPr lang="en-US" sz="3200" i="1" dirty="0">
                <a:solidFill>
                  <a:schemeClr val="tx2"/>
                </a:solidFill>
              </a:rPr>
              <a:t>NOT</a:t>
            </a:r>
            <a:r>
              <a:rPr lang="en-US" sz="3200" dirty="0">
                <a:solidFill>
                  <a:schemeClr val="tx2"/>
                </a:solidFill>
              </a:rPr>
              <a:t> about </a:t>
            </a:r>
            <a:r>
              <a:rPr lang="en-US" sz="3200" i="1" dirty="0">
                <a:solidFill>
                  <a:schemeClr val="tx2"/>
                </a:solidFill>
              </a:rPr>
              <a:t>bad scientists</a:t>
            </a:r>
            <a:r>
              <a:rPr lang="en-US" sz="3200" dirty="0">
                <a:solidFill>
                  <a:schemeClr val="tx2"/>
                </a:solidFill>
              </a:rPr>
              <a:t>, but bad </a:t>
            </a:r>
            <a:r>
              <a:rPr lang="en-US" sz="3200" i="1" dirty="0">
                <a:solidFill>
                  <a:schemeClr val="tx2"/>
                </a:solidFill>
              </a:rPr>
              <a:t>incentives</a:t>
            </a:r>
            <a:r>
              <a:rPr lang="en-US" sz="3200" dirty="0">
                <a:solidFill>
                  <a:schemeClr val="tx2"/>
                </a:solidFill>
              </a:rPr>
              <a:t> and a flawed system</a:t>
            </a:r>
          </a:p>
        </p:txBody>
      </p:sp>
      <p:sp>
        <p:nvSpPr>
          <p:cNvPr id="6" name="TextBox 5"/>
          <p:cNvSpPr txBox="1"/>
          <p:nvPr/>
        </p:nvSpPr>
        <p:spPr>
          <a:xfrm>
            <a:off x="3331759" y="5540002"/>
            <a:ext cx="8642983" cy="954107"/>
          </a:xfrm>
          <a:prstGeom prst="rect">
            <a:avLst/>
          </a:prstGeom>
          <a:noFill/>
        </p:spPr>
        <p:txBody>
          <a:bodyPr wrap="square" rtlCol="0">
            <a:spAutoFit/>
          </a:bodyPr>
          <a:lstStyle/>
          <a:p>
            <a:r>
              <a:rPr lang="en-US" sz="2800" dirty="0">
                <a:solidFill>
                  <a:schemeClr val="tx2"/>
                </a:solidFill>
              </a:rPr>
              <a:t>A lot of bad practice is maintained by accident, unconsciously following norms</a:t>
            </a:r>
            <a:r>
              <a:rPr lang="en-GB" sz="2800" dirty="0">
                <a:solidFill>
                  <a:schemeClr val="tx2"/>
                </a:solidFill>
              </a:rPr>
              <a:t>...</a:t>
            </a:r>
            <a:endParaRPr lang="en-US" sz="2800" dirty="0">
              <a:solidFill>
                <a:schemeClr val="tx2"/>
              </a:solidFill>
            </a:endParaRPr>
          </a:p>
        </p:txBody>
      </p:sp>
      <p:sp>
        <p:nvSpPr>
          <p:cNvPr id="7" name="TextBox 6"/>
          <p:cNvSpPr txBox="1"/>
          <p:nvPr/>
        </p:nvSpPr>
        <p:spPr>
          <a:xfrm>
            <a:off x="399356" y="4369295"/>
            <a:ext cx="9828415" cy="954107"/>
          </a:xfrm>
          <a:prstGeom prst="rect">
            <a:avLst/>
          </a:prstGeom>
          <a:noFill/>
        </p:spPr>
        <p:txBody>
          <a:bodyPr wrap="square" rtlCol="0">
            <a:spAutoFit/>
          </a:bodyPr>
          <a:lstStyle/>
          <a:p>
            <a:r>
              <a:rPr lang="en-GB" sz="2800" b="1" i="1" dirty="0">
                <a:solidFill>
                  <a:schemeClr val="tx2"/>
                </a:solidFill>
              </a:rPr>
              <a:t>Through the variation, selection, and reproduction of scientific practices</a:t>
            </a:r>
            <a:r>
              <a:rPr lang="mr-IN" sz="2800" b="1" i="1" dirty="0">
                <a:solidFill>
                  <a:schemeClr val="tx2"/>
                </a:solidFill>
              </a:rPr>
              <a:t>…</a:t>
            </a:r>
            <a:endParaRPr lang="en-US" sz="2800" b="1" i="1" dirty="0">
              <a:solidFill>
                <a:schemeClr val="tx2"/>
              </a:solidFill>
            </a:endParaRPr>
          </a:p>
        </p:txBody>
      </p:sp>
    </p:spTree>
    <p:extLst>
      <p:ext uri="{BB962C8B-B14F-4D97-AF65-F5344CB8AC3E}">
        <p14:creationId xmlns:p14="http://schemas.microsoft.com/office/powerpoint/2010/main" val="444945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285" y="348287"/>
            <a:ext cx="10058400" cy="1371600"/>
          </a:xfrm>
        </p:spPr>
        <p:txBody>
          <a:bodyPr/>
          <a:lstStyle/>
          <a:p>
            <a:r>
              <a:rPr lang="en-US" b="1" dirty="0">
                <a:solidFill>
                  <a:schemeClr val="tx2"/>
                </a:solidFill>
              </a:rPr>
              <a:t>Reproducibility</a:t>
            </a:r>
          </a:p>
        </p:txBody>
      </p:sp>
      <p:sp>
        <p:nvSpPr>
          <p:cNvPr id="3" name="Content Placeholder 2"/>
          <p:cNvSpPr>
            <a:spLocks noGrp="1"/>
          </p:cNvSpPr>
          <p:nvPr>
            <p:ph idx="1"/>
          </p:nvPr>
        </p:nvSpPr>
        <p:spPr>
          <a:xfrm>
            <a:off x="850270" y="1480882"/>
            <a:ext cx="10154112" cy="4314306"/>
          </a:xfrm>
        </p:spPr>
        <p:txBody>
          <a:bodyPr>
            <a:noAutofit/>
          </a:bodyPr>
          <a:lstStyle/>
          <a:p>
            <a:r>
              <a:rPr lang="en-US" sz="2800" dirty="0">
                <a:solidFill>
                  <a:schemeClr val="tx2"/>
                </a:solidFill>
              </a:rPr>
              <a:t>Is my supervisor checking this? </a:t>
            </a:r>
          </a:p>
          <a:p>
            <a:r>
              <a:rPr lang="en-US" sz="2800" dirty="0">
                <a:solidFill>
                  <a:schemeClr val="tx2"/>
                </a:solidFill>
              </a:rPr>
              <a:t>Is the rest of the field checking this?</a:t>
            </a:r>
          </a:p>
          <a:p>
            <a:pPr marL="0" indent="0">
              <a:buNone/>
            </a:pPr>
            <a:r>
              <a:rPr lang="en-US" sz="2800" b="1" dirty="0">
                <a:solidFill>
                  <a:schemeClr val="tx2"/>
                </a:solidFill>
              </a:rPr>
              <a:t>Now they can (and will)! </a:t>
            </a:r>
          </a:p>
          <a:p>
            <a:r>
              <a:rPr lang="en-US" sz="2800" dirty="0">
                <a:solidFill>
                  <a:schemeClr val="tx2"/>
                </a:solidFill>
              </a:rPr>
              <a:t>Preregistration and/or Registered Reports</a:t>
            </a:r>
          </a:p>
          <a:p>
            <a:r>
              <a:rPr lang="en-US" sz="2800" dirty="0">
                <a:solidFill>
                  <a:schemeClr val="tx2"/>
                </a:solidFill>
              </a:rPr>
              <a:t>Using R over SPSS/other point-click software </a:t>
            </a:r>
          </a:p>
          <a:p>
            <a:r>
              <a:rPr lang="en-US" sz="2800" dirty="0">
                <a:solidFill>
                  <a:schemeClr val="tx2"/>
                </a:solidFill>
              </a:rPr>
              <a:t>Version control and repositories </a:t>
            </a:r>
          </a:p>
          <a:p>
            <a:r>
              <a:rPr lang="en-US" sz="2800" dirty="0">
                <a:solidFill>
                  <a:schemeClr val="tx2"/>
                </a:solidFill>
              </a:rPr>
              <a:t>Pre-print archives</a:t>
            </a:r>
          </a:p>
          <a:p>
            <a:r>
              <a:rPr lang="en-US" sz="2800" dirty="0">
                <a:solidFill>
                  <a:schemeClr val="tx2"/>
                </a:solidFill>
              </a:rPr>
              <a:t>Open journals/data/scripts </a:t>
            </a:r>
          </a:p>
          <a:p>
            <a:r>
              <a:rPr lang="en-US" sz="2800" dirty="0">
                <a:solidFill>
                  <a:schemeClr val="tx2"/>
                </a:solidFill>
              </a:rPr>
              <a:t>(also, Twitter) </a:t>
            </a:r>
          </a:p>
          <a:p>
            <a:endParaRPr lang="en-US" sz="2800" dirty="0">
              <a:solidFill>
                <a:schemeClr val="tx2"/>
              </a:solidFill>
            </a:endParaRPr>
          </a:p>
        </p:txBody>
      </p:sp>
      <p:sp>
        <p:nvSpPr>
          <p:cNvPr id="4" name="Rounded Rectangle 3"/>
          <p:cNvSpPr/>
          <p:nvPr/>
        </p:nvSpPr>
        <p:spPr>
          <a:xfrm>
            <a:off x="271424" y="3114676"/>
            <a:ext cx="11311804" cy="2680512"/>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44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436" y="512510"/>
            <a:ext cx="8344525" cy="1605931"/>
          </a:xfrm>
        </p:spPr>
        <p:txBody>
          <a:bodyPr>
            <a:normAutofit fontScale="90000"/>
          </a:bodyPr>
          <a:lstStyle/>
          <a:p>
            <a:pPr algn="ctr"/>
            <a:r>
              <a:rPr lang="en-US" sz="6000" b="1" dirty="0">
                <a:solidFill>
                  <a:schemeClr val="tx2"/>
                </a:solidFill>
              </a:rPr>
              <a:t>PREREGISTRATION </a:t>
            </a:r>
            <a:r>
              <a:rPr lang="mr-IN" sz="6000" b="1" dirty="0">
                <a:solidFill>
                  <a:schemeClr val="tx2"/>
                </a:solidFill>
              </a:rPr>
              <a:t>–</a:t>
            </a:r>
            <a:r>
              <a:rPr lang="en-US" sz="6000" b="1" dirty="0">
                <a:solidFill>
                  <a:schemeClr val="tx2"/>
                </a:solidFill>
              </a:rPr>
              <a:t> </a:t>
            </a:r>
            <a:br>
              <a:rPr lang="en-US" sz="6000" b="1" dirty="0">
                <a:solidFill>
                  <a:schemeClr val="tx2"/>
                </a:solidFill>
              </a:rPr>
            </a:br>
            <a:r>
              <a:rPr lang="en-US" sz="6000" b="1" dirty="0">
                <a:solidFill>
                  <a:schemeClr val="tx2"/>
                </a:solidFill>
              </a:rPr>
              <a:t>Discuss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4788" y="590314"/>
            <a:ext cx="1551213" cy="1450322"/>
          </a:xfrm>
          <a:prstGeom prst="rect">
            <a:avLst/>
          </a:prstGeom>
        </p:spPr>
      </p:pic>
      <p:sp>
        <p:nvSpPr>
          <p:cNvPr id="4" name="Rectangle 3"/>
          <p:cNvSpPr/>
          <p:nvPr/>
        </p:nvSpPr>
        <p:spPr>
          <a:xfrm>
            <a:off x="1427018" y="3147398"/>
            <a:ext cx="9462654" cy="1200329"/>
          </a:xfrm>
          <a:prstGeom prst="rect">
            <a:avLst/>
          </a:prstGeom>
        </p:spPr>
        <p:txBody>
          <a:bodyPr wrap="square">
            <a:spAutoFit/>
          </a:bodyPr>
          <a:lstStyle/>
          <a:p>
            <a:r>
              <a:rPr lang="en-US" sz="3600" dirty="0"/>
              <a:t>Time-stamped, open record of your predictions, hypotheses and analysis plan</a:t>
            </a:r>
          </a:p>
        </p:txBody>
      </p:sp>
    </p:spTree>
    <p:extLst>
      <p:ext uri="{BB962C8B-B14F-4D97-AF65-F5344CB8AC3E}">
        <p14:creationId xmlns:p14="http://schemas.microsoft.com/office/powerpoint/2010/main" val="308756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CBB990-AB6C-F746-8C6C-D3D0D0F6ADC6}"/>
              </a:ext>
            </a:extLst>
          </p:cNvPr>
          <p:cNvSpPr>
            <a:spLocks noGrp="1"/>
          </p:cNvSpPr>
          <p:nvPr>
            <p:ph idx="1"/>
          </p:nvPr>
        </p:nvSpPr>
        <p:spPr>
          <a:xfrm>
            <a:off x="673331" y="2102291"/>
            <a:ext cx="9929004" cy="4262803"/>
          </a:xfrm>
        </p:spPr>
        <p:txBody>
          <a:bodyPr>
            <a:normAutofit/>
          </a:bodyPr>
          <a:lstStyle/>
          <a:p>
            <a:r>
              <a:rPr lang="en-US" sz="3200" dirty="0"/>
              <a:t>Stating predictions before data collection (we do this anyway, right?!) </a:t>
            </a:r>
          </a:p>
          <a:p>
            <a:pPr marL="0" indent="0">
              <a:buNone/>
            </a:pPr>
            <a:endParaRPr lang="en-US" sz="3200" dirty="0"/>
          </a:p>
          <a:p>
            <a:r>
              <a:rPr lang="en-US" sz="3200" dirty="0"/>
              <a:t>Designed to prevents </a:t>
            </a:r>
            <a:r>
              <a:rPr lang="en-US" sz="3200" dirty="0" err="1"/>
              <a:t>HARKing</a:t>
            </a:r>
            <a:r>
              <a:rPr lang="en-US" sz="3200" dirty="0"/>
              <a:t>, p-hacking, other </a:t>
            </a:r>
            <a:r>
              <a:rPr lang="en-US" sz="3200" i="1" dirty="0"/>
              <a:t>unconscious </a:t>
            </a:r>
            <a:r>
              <a:rPr lang="en-US" sz="3200" dirty="0"/>
              <a:t>QRPs</a:t>
            </a:r>
          </a:p>
        </p:txBody>
      </p:sp>
      <p:sp>
        <p:nvSpPr>
          <p:cNvPr id="5" name="Title 1">
            <a:extLst>
              <a:ext uri="{FF2B5EF4-FFF2-40B4-BE49-F238E27FC236}">
                <a16:creationId xmlns:a16="http://schemas.microsoft.com/office/drawing/2014/main" id="{F174BA91-94F7-4047-9997-653257452C15}"/>
              </a:ext>
            </a:extLst>
          </p:cNvPr>
          <p:cNvSpPr txBox="1">
            <a:spLocks/>
          </p:cNvSpPr>
          <p:nvPr/>
        </p:nvSpPr>
        <p:spPr>
          <a:xfrm>
            <a:off x="673331" y="1038576"/>
            <a:ext cx="8553796" cy="806032"/>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b="1" dirty="0"/>
              <a:t>Preregistration</a:t>
            </a:r>
          </a:p>
        </p:txBody>
      </p:sp>
    </p:spTree>
    <p:extLst>
      <p:ext uri="{BB962C8B-B14F-4D97-AF65-F5344CB8AC3E}">
        <p14:creationId xmlns:p14="http://schemas.microsoft.com/office/powerpoint/2010/main" val="360402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87269-4646-A643-A5C6-BEAA3A5586A6}"/>
              </a:ext>
            </a:extLst>
          </p:cNvPr>
          <p:cNvSpPr>
            <a:spLocks noGrp="1"/>
          </p:cNvSpPr>
          <p:nvPr>
            <p:ph type="title"/>
          </p:nvPr>
        </p:nvSpPr>
        <p:spPr>
          <a:xfrm>
            <a:off x="455162" y="485031"/>
            <a:ext cx="10274751" cy="1485900"/>
          </a:xfrm>
        </p:spPr>
        <p:txBody>
          <a:bodyPr/>
          <a:lstStyle/>
          <a:p>
            <a:pPr algn="r"/>
            <a:r>
              <a:rPr lang="en-US" b="1" dirty="0">
                <a:solidFill>
                  <a:schemeClr val="tx2"/>
                </a:solidFill>
              </a:rPr>
              <a:t>Preregistration</a:t>
            </a:r>
            <a:r>
              <a:rPr lang="en-US" dirty="0"/>
              <a:t>    </a:t>
            </a:r>
            <a:r>
              <a:rPr lang="en-US" dirty="0">
                <a:solidFill>
                  <a:schemeClr val="tx2"/>
                </a:solidFill>
              </a:rPr>
              <a:t>vs    </a:t>
            </a:r>
            <a:r>
              <a:rPr lang="en-US" b="1" dirty="0">
                <a:solidFill>
                  <a:schemeClr val="tx2"/>
                </a:solidFill>
              </a:rPr>
              <a:t>Registered Reports</a:t>
            </a:r>
          </a:p>
        </p:txBody>
      </p:sp>
      <p:sp>
        <p:nvSpPr>
          <p:cNvPr id="3" name="Content Placeholder 2">
            <a:extLst>
              <a:ext uri="{FF2B5EF4-FFF2-40B4-BE49-F238E27FC236}">
                <a16:creationId xmlns:a16="http://schemas.microsoft.com/office/drawing/2014/main" id="{D0D4283E-B8FB-F241-99CC-F62B5DFBFF38}"/>
              </a:ext>
            </a:extLst>
          </p:cNvPr>
          <p:cNvSpPr>
            <a:spLocks noGrp="1"/>
          </p:cNvSpPr>
          <p:nvPr>
            <p:ph idx="1"/>
          </p:nvPr>
        </p:nvSpPr>
        <p:spPr>
          <a:xfrm>
            <a:off x="1014316" y="2103935"/>
            <a:ext cx="4500660" cy="4182565"/>
          </a:xfrm>
        </p:spPr>
        <p:txBody>
          <a:bodyPr>
            <a:noAutofit/>
          </a:bodyPr>
          <a:lstStyle/>
          <a:p>
            <a:pPr>
              <a:buClr>
                <a:schemeClr val="tx2"/>
              </a:buClr>
              <a:buFont typeface="Wingdings" charset="2"/>
              <a:buChar char="§"/>
            </a:pPr>
            <a:r>
              <a:rPr lang="en-US" sz="2400" dirty="0">
                <a:solidFill>
                  <a:schemeClr val="tx2"/>
                </a:solidFill>
              </a:rPr>
              <a:t>Time-stamped, open record of your predictions, hypotheses and analysis plan</a:t>
            </a:r>
          </a:p>
          <a:p>
            <a:pPr>
              <a:buClr>
                <a:schemeClr val="tx2"/>
              </a:buClr>
              <a:buFont typeface="Wingdings" charset="2"/>
              <a:buChar char="§"/>
            </a:pPr>
            <a:r>
              <a:rPr lang="en-US" sz="2400" dirty="0">
                <a:solidFill>
                  <a:schemeClr val="tx2"/>
                </a:solidFill>
              </a:rPr>
              <a:t>Usually (but not exclusively) before you collect your data</a:t>
            </a:r>
          </a:p>
          <a:p>
            <a:pPr>
              <a:buClr>
                <a:schemeClr val="tx2"/>
              </a:buClr>
              <a:buFont typeface="Wingdings" charset="2"/>
              <a:buChar char="§"/>
            </a:pPr>
            <a:r>
              <a:rPr lang="en-US" sz="2400" dirty="0">
                <a:solidFill>
                  <a:schemeClr val="tx2"/>
                </a:solidFill>
              </a:rPr>
              <a:t>Is not linked to any particular journal</a:t>
            </a:r>
          </a:p>
        </p:txBody>
      </p:sp>
      <p:sp>
        <p:nvSpPr>
          <p:cNvPr id="4" name="Content Placeholder 2">
            <a:extLst>
              <a:ext uri="{FF2B5EF4-FFF2-40B4-BE49-F238E27FC236}">
                <a16:creationId xmlns:a16="http://schemas.microsoft.com/office/drawing/2014/main" id="{5DD3FDF9-8E3B-DB45-BE26-45028E879AD1}"/>
              </a:ext>
            </a:extLst>
          </p:cNvPr>
          <p:cNvSpPr txBox="1">
            <a:spLocks/>
          </p:cNvSpPr>
          <p:nvPr/>
        </p:nvSpPr>
        <p:spPr>
          <a:xfrm>
            <a:off x="6366729" y="2414868"/>
            <a:ext cx="4863246" cy="3971645"/>
          </a:xfrm>
          <a:prstGeom prst="rect">
            <a:avLst/>
          </a:prstGeom>
        </p:spPr>
        <p:txBody>
          <a:bodyPr vert="horz" lIns="91440" tIns="45720" rIns="91440" bIns="45720" rtlCol="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sz="2400" dirty="0"/>
              <a:t>Peer-review is conducted on your intro, methods and analysis, </a:t>
            </a:r>
            <a:r>
              <a:rPr lang="en-US" sz="2400" i="1" dirty="0"/>
              <a:t>before you collect the data</a:t>
            </a:r>
            <a:endParaRPr lang="en-US" sz="2400" dirty="0"/>
          </a:p>
          <a:p>
            <a:r>
              <a:rPr lang="en-US" sz="2400" dirty="0"/>
              <a:t>This is done with a specific journal who promises to publish your work as long as you follow that peer-reviewed plan</a:t>
            </a:r>
          </a:p>
        </p:txBody>
      </p:sp>
    </p:spTree>
    <p:extLst>
      <p:ext uri="{BB962C8B-B14F-4D97-AF65-F5344CB8AC3E}">
        <p14:creationId xmlns:p14="http://schemas.microsoft.com/office/powerpoint/2010/main" val="3347048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D2A6-709D-A949-9B00-922F67DD316E}"/>
              </a:ext>
            </a:extLst>
          </p:cNvPr>
          <p:cNvSpPr>
            <a:spLocks noGrp="1"/>
          </p:cNvSpPr>
          <p:nvPr>
            <p:ph type="title"/>
          </p:nvPr>
        </p:nvSpPr>
        <p:spPr/>
        <p:txBody>
          <a:bodyPr/>
          <a:lstStyle/>
          <a:p>
            <a:r>
              <a:rPr lang="en-US" b="1" dirty="0">
                <a:solidFill>
                  <a:schemeClr val="tx2"/>
                </a:solidFill>
              </a:rPr>
              <a:t>Why bother?</a:t>
            </a:r>
          </a:p>
        </p:txBody>
      </p:sp>
      <p:sp>
        <p:nvSpPr>
          <p:cNvPr id="3" name="Content Placeholder 2">
            <a:extLst>
              <a:ext uri="{FF2B5EF4-FFF2-40B4-BE49-F238E27FC236}">
                <a16:creationId xmlns:a16="http://schemas.microsoft.com/office/drawing/2014/main" id="{29CBB990-AB6C-F746-8C6C-D3D0D0F6ADC6}"/>
              </a:ext>
            </a:extLst>
          </p:cNvPr>
          <p:cNvSpPr>
            <a:spLocks noGrp="1"/>
          </p:cNvSpPr>
          <p:nvPr>
            <p:ph idx="1"/>
          </p:nvPr>
        </p:nvSpPr>
        <p:spPr>
          <a:xfrm>
            <a:off x="809906" y="1842448"/>
            <a:ext cx="10067364" cy="4808803"/>
          </a:xfrm>
        </p:spPr>
        <p:txBody>
          <a:bodyPr>
            <a:normAutofit/>
          </a:bodyPr>
          <a:lstStyle/>
          <a:p>
            <a:pPr>
              <a:buClr>
                <a:schemeClr val="tx2"/>
              </a:buClr>
              <a:buFont typeface="Wingdings" charset="2"/>
              <a:buChar char="§"/>
            </a:pPr>
            <a:r>
              <a:rPr lang="en-US" sz="3200" dirty="0">
                <a:solidFill>
                  <a:schemeClr val="tx2"/>
                </a:solidFill>
              </a:rPr>
              <a:t>It speeds up your research </a:t>
            </a:r>
          </a:p>
          <a:p>
            <a:pPr>
              <a:buClr>
                <a:schemeClr val="tx2"/>
              </a:buClr>
              <a:buFont typeface="Wingdings" charset="2"/>
              <a:buChar char="§"/>
            </a:pPr>
            <a:r>
              <a:rPr lang="en-US" sz="3200" dirty="0">
                <a:solidFill>
                  <a:schemeClr val="tx2"/>
                </a:solidFill>
              </a:rPr>
              <a:t>Freedom from too many degrees of freedom (and anxiety)</a:t>
            </a:r>
          </a:p>
          <a:p>
            <a:pPr>
              <a:buClr>
                <a:schemeClr val="tx2"/>
              </a:buClr>
              <a:buFont typeface="Wingdings" charset="2"/>
              <a:buChar char="§"/>
            </a:pPr>
            <a:r>
              <a:rPr lang="en-US" sz="3200" dirty="0">
                <a:solidFill>
                  <a:schemeClr val="tx2"/>
                </a:solidFill>
              </a:rPr>
              <a:t>Confidence to explore</a:t>
            </a:r>
          </a:p>
          <a:p>
            <a:pPr>
              <a:buClr>
                <a:schemeClr val="tx2"/>
              </a:buClr>
              <a:buFont typeface="Wingdings" charset="2"/>
              <a:buChar char="§"/>
            </a:pPr>
            <a:r>
              <a:rPr lang="en-US" sz="3200" dirty="0">
                <a:solidFill>
                  <a:schemeClr val="tx2"/>
                </a:solidFill>
              </a:rPr>
              <a:t>Gain reviewers’ trust</a:t>
            </a:r>
          </a:p>
          <a:p>
            <a:pPr>
              <a:buClr>
                <a:schemeClr val="tx2"/>
              </a:buClr>
              <a:buFont typeface="Wingdings" charset="2"/>
              <a:buChar char="§"/>
            </a:pPr>
            <a:r>
              <a:rPr lang="en-US" sz="3200" dirty="0">
                <a:solidFill>
                  <a:schemeClr val="tx2"/>
                </a:solidFill>
              </a:rPr>
              <a:t>Be scoop-proof!</a:t>
            </a:r>
          </a:p>
          <a:p>
            <a:pPr>
              <a:buClr>
                <a:schemeClr val="tx2"/>
              </a:buClr>
              <a:buFont typeface="Wingdings" charset="2"/>
              <a:buChar char="§"/>
            </a:pPr>
            <a:r>
              <a:rPr lang="en-US" sz="3200" dirty="0">
                <a:solidFill>
                  <a:schemeClr val="tx2"/>
                </a:solidFill>
              </a:rPr>
              <a:t>Improve the validity of science ..</a:t>
            </a:r>
            <a:r>
              <a:rPr lang="en-US" sz="3200" i="1" dirty="0">
                <a:solidFill>
                  <a:schemeClr val="tx2"/>
                </a:solidFill>
              </a:rPr>
              <a:t>forever….</a:t>
            </a:r>
            <a:endParaRPr lang="en-US" sz="3200" dirty="0">
              <a:solidFill>
                <a:schemeClr val="tx2"/>
              </a:solidFill>
            </a:endParaRPr>
          </a:p>
        </p:txBody>
      </p:sp>
    </p:spTree>
    <p:extLst>
      <p:ext uri="{BB962C8B-B14F-4D97-AF65-F5344CB8AC3E}">
        <p14:creationId xmlns:p14="http://schemas.microsoft.com/office/powerpoint/2010/main" val="1705449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D2A6-709D-A949-9B00-922F67DD316E}"/>
              </a:ext>
            </a:extLst>
          </p:cNvPr>
          <p:cNvSpPr>
            <a:spLocks noGrp="1"/>
          </p:cNvSpPr>
          <p:nvPr>
            <p:ph type="title"/>
          </p:nvPr>
        </p:nvSpPr>
        <p:spPr>
          <a:xfrm>
            <a:off x="1066799" y="210332"/>
            <a:ext cx="10058400" cy="1371600"/>
          </a:xfrm>
        </p:spPr>
        <p:txBody>
          <a:bodyPr/>
          <a:lstStyle/>
          <a:p>
            <a:r>
              <a:rPr lang="en-US" b="1" dirty="0">
                <a:solidFill>
                  <a:schemeClr val="tx2"/>
                </a:solidFill>
              </a:rPr>
              <a:t>Speeds up your research!</a:t>
            </a:r>
          </a:p>
        </p:txBody>
      </p:sp>
      <p:pic>
        <p:nvPicPr>
          <p:cNvPr id="4" name="Content Placeholder 3">
            <a:extLst>
              <a:ext uri="{FF2B5EF4-FFF2-40B4-BE49-F238E27FC236}">
                <a16:creationId xmlns:a16="http://schemas.microsoft.com/office/drawing/2014/main" id="{57D1FDEB-872A-DB46-BA8F-1CD7A87B7797}"/>
              </a:ext>
            </a:extLst>
          </p:cNvPr>
          <p:cNvPicPr>
            <a:picLocks noGrp="1" noChangeAspect="1"/>
          </p:cNvPicPr>
          <p:nvPr>
            <p:ph idx="1"/>
          </p:nvPr>
        </p:nvPicPr>
        <p:blipFill rotWithShape="1">
          <a:blip r:embed="rId3"/>
          <a:srcRect b="13724"/>
          <a:stretch/>
        </p:blipFill>
        <p:spPr>
          <a:xfrm>
            <a:off x="4844716" y="3746936"/>
            <a:ext cx="7225291" cy="2933496"/>
          </a:xfrm>
          <a:prstGeom prst="rect">
            <a:avLst/>
          </a:prstGeom>
        </p:spPr>
      </p:pic>
      <p:pic>
        <p:nvPicPr>
          <p:cNvPr id="6" name="Picture 5">
            <a:extLst>
              <a:ext uri="{FF2B5EF4-FFF2-40B4-BE49-F238E27FC236}">
                <a16:creationId xmlns:a16="http://schemas.microsoft.com/office/drawing/2014/main" id="{32BDD5A6-4050-DE40-83CC-972D3F3019DD}"/>
              </a:ext>
            </a:extLst>
          </p:cNvPr>
          <p:cNvPicPr>
            <a:picLocks noChangeAspect="1"/>
          </p:cNvPicPr>
          <p:nvPr/>
        </p:nvPicPr>
        <p:blipFill>
          <a:blip r:embed="rId4"/>
          <a:stretch>
            <a:fillRect/>
          </a:stretch>
        </p:blipFill>
        <p:spPr>
          <a:xfrm>
            <a:off x="157490" y="1437523"/>
            <a:ext cx="5296826" cy="3858263"/>
          </a:xfrm>
          <a:prstGeom prst="rect">
            <a:avLst/>
          </a:prstGeom>
        </p:spPr>
      </p:pic>
    </p:spTree>
    <p:extLst>
      <p:ext uri="{BB962C8B-B14F-4D97-AF65-F5344CB8AC3E}">
        <p14:creationId xmlns:p14="http://schemas.microsoft.com/office/powerpoint/2010/main" val="2946748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009030843"/>
              </p:ext>
            </p:extLst>
          </p:nvPr>
        </p:nvGraphicFramePr>
        <p:xfrm>
          <a:off x="383457" y="462095"/>
          <a:ext cx="11425086" cy="4183259"/>
        </p:xfrm>
        <a:graphic>
          <a:graphicData uri="http://schemas.openxmlformats.org/drawingml/2006/table">
            <a:tbl>
              <a:tblPr firstRow="1" bandRow="1">
                <a:tableStyleId>{00A15C55-8517-42AA-B614-E9B94910E393}</a:tableStyleId>
              </a:tblPr>
              <a:tblGrid>
                <a:gridCol w="3808362">
                  <a:extLst>
                    <a:ext uri="{9D8B030D-6E8A-4147-A177-3AD203B41FA5}">
                      <a16:colId xmlns:a16="http://schemas.microsoft.com/office/drawing/2014/main" val="20000"/>
                    </a:ext>
                  </a:extLst>
                </a:gridCol>
                <a:gridCol w="3808362">
                  <a:extLst>
                    <a:ext uri="{9D8B030D-6E8A-4147-A177-3AD203B41FA5}">
                      <a16:colId xmlns:a16="http://schemas.microsoft.com/office/drawing/2014/main" val="20001"/>
                    </a:ext>
                  </a:extLst>
                </a:gridCol>
                <a:gridCol w="3808362">
                  <a:extLst>
                    <a:ext uri="{9D8B030D-6E8A-4147-A177-3AD203B41FA5}">
                      <a16:colId xmlns:a16="http://schemas.microsoft.com/office/drawing/2014/main" val="20002"/>
                    </a:ext>
                  </a:extLst>
                </a:gridCol>
              </a:tblGrid>
              <a:tr h="434664">
                <a:tc>
                  <a:txBody>
                    <a:bodyPr/>
                    <a:lstStyle/>
                    <a:p>
                      <a:pPr algn="ctr"/>
                      <a:r>
                        <a:rPr lang="en-US" dirty="0"/>
                        <a:t>DAY 2</a:t>
                      </a:r>
                    </a:p>
                  </a:txBody>
                  <a:tcPr/>
                </a:tc>
                <a:tc>
                  <a:txBody>
                    <a:bodyPr/>
                    <a:lstStyle/>
                    <a:p>
                      <a:pPr algn="ctr"/>
                      <a:r>
                        <a:rPr lang="en-US" dirty="0" err="1"/>
                        <a:t>Lotty</a:t>
                      </a:r>
                      <a:endParaRPr lang="en-US" dirty="0"/>
                    </a:p>
                  </a:txBody>
                  <a:tcPr/>
                </a:tc>
                <a:tc>
                  <a:txBody>
                    <a:bodyPr/>
                    <a:lstStyle/>
                    <a:p>
                      <a:pPr algn="ctr"/>
                      <a:r>
                        <a:rPr lang="en-US" dirty="0"/>
                        <a:t>Diego</a:t>
                      </a:r>
                    </a:p>
                  </a:txBody>
                  <a:tcPr/>
                </a:tc>
                <a:extLst>
                  <a:ext uri="{0D108BD9-81ED-4DB2-BD59-A6C34878D82A}">
                    <a16:rowId xmlns:a16="http://schemas.microsoft.com/office/drawing/2014/main" val="10000"/>
                  </a:ext>
                </a:extLst>
              </a:tr>
              <a:tr h="377889">
                <a:tc>
                  <a:txBody>
                    <a:bodyPr/>
                    <a:lstStyle/>
                    <a:p>
                      <a:r>
                        <a:rPr lang="en-US" sz="1600" dirty="0"/>
                        <a:t>1.00pm</a:t>
                      </a:r>
                    </a:p>
                  </a:txBody>
                  <a:tcPr/>
                </a:tc>
                <a:tc>
                  <a:txBody>
                    <a:bodyPr/>
                    <a:lstStyle/>
                    <a:p>
                      <a:endParaRPr lang="en-US" sz="1600" dirty="0"/>
                    </a:p>
                  </a:txBody>
                  <a:tcPr/>
                </a:tc>
                <a:tc>
                  <a:txBody>
                    <a:bodyPr/>
                    <a:lstStyle/>
                    <a:p>
                      <a:r>
                        <a:rPr lang="en-US" sz="1600" dirty="0"/>
                        <a:t>Project structure, version control p. I</a:t>
                      </a:r>
                    </a:p>
                  </a:txBody>
                  <a:tcPr/>
                </a:tc>
                <a:extLst>
                  <a:ext uri="{0D108BD9-81ED-4DB2-BD59-A6C34878D82A}">
                    <a16:rowId xmlns:a16="http://schemas.microsoft.com/office/drawing/2014/main" val="10001"/>
                  </a:ext>
                </a:extLst>
              </a:tr>
              <a:tr h="434664">
                <a:tc>
                  <a:txBody>
                    <a:bodyPr/>
                    <a:lstStyle/>
                    <a:p>
                      <a:r>
                        <a:rPr lang="en-US" sz="1600" dirty="0"/>
                        <a:t>2.00pm</a:t>
                      </a:r>
                    </a:p>
                  </a:txBody>
                  <a:tcPr/>
                </a:tc>
                <a:tc>
                  <a:txBody>
                    <a:bodyPr/>
                    <a:lstStyle/>
                    <a:p>
                      <a:r>
                        <a:rPr lang="en-US" sz="1600" dirty="0"/>
                        <a:t>Q&amp;A / Discussion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Q&amp;A /</a:t>
                      </a:r>
                      <a:r>
                        <a:rPr lang="en-US" sz="1600" baseline="0" dirty="0"/>
                        <a:t> </a:t>
                      </a:r>
                      <a:r>
                        <a:rPr lang="en-US" sz="1600" dirty="0"/>
                        <a:t>Discussion</a:t>
                      </a:r>
                    </a:p>
                  </a:txBody>
                  <a:tcPr/>
                </a:tc>
                <a:extLst>
                  <a:ext uri="{0D108BD9-81ED-4DB2-BD59-A6C34878D82A}">
                    <a16:rowId xmlns:a16="http://schemas.microsoft.com/office/drawing/2014/main" val="10002"/>
                  </a:ext>
                </a:extLst>
              </a:tr>
              <a:tr h="343611">
                <a:tc>
                  <a:txBody>
                    <a:bodyPr/>
                    <a:lstStyle/>
                    <a:p>
                      <a:r>
                        <a:rPr lang="en-US" sz="1600" dirty="0"/>
                        <a:t>2.15pm</a:t>
                      </a:r>
                    </a:p>
                  </a:txBody>
                  <a:tcPr/>
                </a:tc>
                <a:tc>
                  <a:txBody>
                    <a:bodyPr/>
                    <a:lstStyle/>
                    <a:p>
                      <a:endParaRPr lang="en-US" sz="1600" dirty="0"/>
                    </a:p>
                  </a:txBody>
                  <a:tcPr/>
                </a:tc>
                <a:tc>
                  <a:txBody>
                    <a:bodyPr/>
                    <a:lstStyle/>
                    <a:p>
                      <a:r>
                        <a:rPr lang="en-US" sz="1600" dirty="0"/>
                        <a:t>Version control p. II, GitHub</a:t>
                      </a:r>
                    </a:p>
                  </a:txBody>
                  <a:tcPr/>
                </a:tc>
                <a:extLst>
                  <a:ext uri="{0D108BD9-81ED-4DB2-BD59-A6C34878D82A}">
                    <a16:rowId xmlns:a16="http://schemas.microsoft.com/office/drawing/2014/main" val="10003"/>
                  </a:ext>
                </a:extLst>
              </a:tr>
              <a:tr h="434664">
                <a:tc>
                  <a:txBody>
                    <a:bodyPr/>
                    <a:lstStyle/>
                    <a:p>
                      <a:r>
                        <a:rPr lang="en-US" sz="1600" dirty="0"/>
                        <a:t>3.15pm</a:t>
                      </a:r>
                    </a:p>
                  </a:txBody>
                  <a:tcPr/>
                </a:tc>
                <a:tc>
                  <a:txBody>
                    <a:bodyPr/>
                    <a:lstStyle/>
                    <a:p>
                      <a:r>
                        <a:rPr lang="en-US" sz="1600" dirty="0"/>
                        <a:t>Q&amp;A / Discussion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Q&amp;A / Discussion</a:t>
                      </a:r>
                    </a:p>
                  </a:txBody>
                  <a:tcPr/>
                </a:tc>
                <a:extLst>
                  <a:ext uri="{0D108BD9-81ED-4DB2-BD59-A6C34878D82A}">
                    <a16:rowId xmlns:a16="http://schemas.microsoft.com/office/drawing/2014/main" val="10004"/>
                  </a:ext>
                </a:extLst>
              </a:tr>
              <a:tr h="565930">
                <a:tc>
                  <a:txBody>
                    <a:bodyPr/>
                    <a:lstStyle/>
                    <a:p>
                      <a:r>
                        <a:rPr lang="en-US" sz="1600" dirty="0"/>
                        <a:t>3.30pm</a:t>
                      </a:r>
                    </a:p>
                  </a:txBody>
                  <a:tcPr/>
                </a:tc>
                <a:tc>
                  <a:txBody>
                    <a:bodyPr/>
                    <a:lstStyle/>
                    <a:p>
                      <a:endParaRPr lang="en-US" sz="1600" dirty="0"/>
                    </a:p>
                  </a:txBody>
                  <a:tcPr/>
                </a:tc>
                <a:tc>
                  <a:txBody>
                    <a:bodyPr/>
                    <a:lstStyle/>
                    <a:p>
                      <a:r>
                        <a:rPr lang="en-US" sz="1600" dirty="0"/>
                        <a:t>Using remake</a:t>
                      </a:r>
                    </a:p>
                  </a:txBody>
                  <a:tcPr/>
                </a:tc>
                <a:extLst>
                  <a:ext uri="{0D108BD9-81ED-4DB2-BD59-A6C34878D82A}">
                    <a16:rowId xmlns:a16="http://schemas.microsoft.com/office/drawing/2014/main" val="4122032480"/>
                  </a:ext>
                </a:extLst>
              </a:tr>
              <a:tr h="565930">
                <a:tc>
                  <a:txBody>
                    <a:bodyPr/>
                    <a:lstStyle/>
                    <a:p>
                      <a:r>
                        <a:rPr lang="en-US" sz="1600" dirty="0"/>
                        <a:t>4.00pm </a:t>
                      </a:r>
                    </a:p>
                  </a:txBody>
                  <a:tcPr/>
                </a:tc>
                <a:tc>
                  <a:txBody>
                    <a:bodyPr/>
                    <a:lstStyle/>
                    <a:p>
                      <a:endParaRPr lang="en-US" sz="1600" dirty="0"/>
                    </a:p>
                  </a:txBody>
                  <a:tcPr/>
                </a:tc>
                <a:tc>
                  <a:txBody>
                    <a:bodyPr/>
                    <a:lstStyle/>
                    <a:p>
                      <a:r>
                        <a:rPr lang="en-US" sz="1600" dirty="0"/>
                        <a:t>Writing a reproducible report</a:t>
                      </a:r>
                    </a:p>
                  </a:txBody>
                  <a:tcPr/>
                </a:tc>
                <a:extLst>
                  <a:ext uri="{0D108BD9-81ED-4DB2-BD59-A6C34878D82A}">
                    <a16:rowId xmlns:a16="http://schemas.microsoft.com/office/drawing/2014/main" val="10005"/>
                  </a:ext>
                </a:extLst>
              </a:tr>
              <a:tr h="446787">
                <a:tc>
                  <a:txBody>
                    <a:bodyPr/>
                    <a:lstStyle/>
                    <a:p>
                      <a:r>
                        <a:rPr lang="en-US" sz="1600" dirty="0"/>
                        <a:t>4.30pm</a:t>
                      </a:r>
                    </a:p>
                  </a:txBody>
                  <a:tcPr/>
                </a:tc>
                <a:tc>
                  <a:txBody>
                    <a:bodyPr/>
                    <a:lstStyle/>
                    <a:p>
                      <a:r>
                        <a:rPr lang="en-US" sz="1600" dirty="0"/>
                        <a:t>Q&amp;A / Discussion</a:t>
                      </a:r>
                    </a:p>
                  </a:txBody>
                  <a:tcPr/>
                </a:tc>
                <a:tc>
                  <a:txBody>
                    <a:bodyPr/>
                    <a:lstStyle/>
                    <a:p>
                      <a:r>
                        <a:rPr lang="en-US" sz="1600" dirty="0"/>
                        <a:t>Q&amp;A / Discussion</a:t>
                      </a:r>
                    </a:p>
                  </a:txBody>
                  <a:tcPr/>
                </a:tc>
                <a:extLst>
                  <a:ext uri="{0D108BD9-81ED-4DB2-BD59-A6C34878D82A}">
                    <a16:rowId xmlns:a16="http://schemas.microsoft.com/office/drawing/2014/main" val="10006"/>
                  </a:ext>
                </a:extLst>
              </a:tr>
              <a:tr h="565930">
                <a:tc>
                  <a:txBody>
                    <a:bodyPr/>
                    <a:lstStyle/>
                    <a:p>
                      <a:r>
                        <a:rPr lang="en-US" sz="1600" dirty="0"/>
                        <a:t>4.45pm</a:t>
                      </a:r>
                    </a:p>
                  </a:txBody>
                  <a:tcPr/>
                </a:tc>
                <a:tc>
                  <a:txBody>
                    <a:bodyPr/>
                    <a:lstStyle/>
                    <a:p>
                      <a:r>
                        <a:rPr lang="en-US" sz="1600" dirty="0"/>
                        <a:t>Wrap-up</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Wrap-up</a:t>
                      </a:r>
                    </a:p>
                    <a:p>
                      <a:endParaRPr lang="en-US" sz="1600" dirty="0"/>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6204264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D2A6-709D-A949-9B00-922F67DD316E}"/>
              </a:ext>
            </a:extLst>
          </p:cNvPr>
          <p:cNvSpPr>
            <a:spLocks noGrp="1"/>
          </p:cNvSpPr>
          <p:nvPr>
            <p:ph type="title"/>
          </p:nvPr>
        </p:nvSpPr>
        <p:spPr/>
        <p:txBody>
          <a:bodyPr>
            <a:normAutofit fontScale="90000"/>
          </a:bodyPr>
          <a:lstStyle/>
          <a:p>
            <a:r>
              <a:rPr lang="en-US" b="1" dirty="0">
                <a:solidFill>
                  <a:schemeClr val="tx2"/>
                </a:solidFill>
              </a:rPr>
              <a:t>Freedom from degrees of freedom (and anxiety!)</a:t>
            </a:r>
          </a:p>
        </p:txBody>
      </p:sp>
      <p:pic>
        <p:nvPicPr>
          <p:cNvPr id="12" name="Picture 11">
            <a:extLst>
              <a:ext uri="{FF2B5EF4-FFF2-40B4-BE49-F238E27FC236}">
                <a16:creationId xmlns:a16="http://schemas.microsoft.com/office/drawing/2014/main" id="{17A1C20E-657B-C845-95EB-36AB18C762CD}"/>
              </a:ext>
            </a:extLst>
          </p:cNvPr>
          <p:cNvPicPr>
            <a:picLocks noChangeAspect="1"/>
          </p:cNvPicPr>
          <p:nvPr/>
        </p:nvPicPr>
        <p:blipFill>
          <a:blip r:embed="rId2"/>
          <a:stretch>
            <a:fillRect/>
          </a:stretch>
        </p:blipFill>
        <p:spPr>
          <a:xfrm>
            <a:off x="2251009" y="2566736"/>
            <a:ext cx="7689981" cy="3447816"/>
          </a:xfrm>
          <a:prstGeom prst="rect">
            <a:avLst/>
          </a:prstGeom>
        </p:spPr>
      </p:pic>
    </p:spTree>
    <p:extLst>
      <p:ext uri="{BB962C8B-B14F-4D97-AF65-F5344CB8AC3E}">
        <p14:creationId xmlns:p14="http://schemas.microsoft.com/office/powerpoint/2010/main" val="3712431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D2A6-709D-A949-9B00-922F67DD316E}"/>
              </a:ext>
            </a:extLst>
          </p:cNvPr>
          <p:cNvSpPr>
            <a:spLocks noGrp="1"/>
          </p:cNvSpPr>
          <p:nvPr>
            <p:ph type="title"/>
          </p:nvPr>
        </p:nvSpPr>
        <p:spPr>
          <a:xfrm>
            <a:off x="690281" y="449450"/>
            <a:ext cx="10058400" cy="1371600"/>
          </a:xfrm>
        </p:spPr>
        <p:txBody>
          <a:bodyPr/>
          <a:lstStyle/>
          <a:p>
            <a:r>
              <a:rPr lang="en-US" b="1" dirty="0">
                <a:solidFill>
                  <a:schemeClr val="tx2"/>
                </a:solidFill>
              </a:rPr>
              <a:t>Confidence to Explore!</a:t>
            </a:r>
          </a:p>
        </p:txBody>
      </p:sp>
      <p:pic>
        <p:nvPicPr>
          <p:cNvPr id="5" name="Content Placeholder 4">
            <a:extLst>
              <a:ext uri="{FF2B5EF4-FFF2-40B4-BE49-F238E27FC236}">
                <a16:creationId xmlns:a16="http://schemas.microsoft.com/office/drawing/2014/main" id="{6206856A-5471-394F-9FD9-90AFB80844C3}"/>
              </a:ext>
            </a:extLst>
          </p:cNvPr>
          <p:cNvPicPr>
            <a:picLocks noGrp="1" noChangeAspect="1"/>
          </p:cNvPicPr>
          <p:nvPr>
            <p:ph idx="1"/>
          </p:nvPr>
        </p:nvPicPr>
        <p:blipFill>
          <a:blip r:embed="rId2"/>
          <a:stretch>
            <a:fillRect/>
          </a:stretch>
        </p:blipFill>
        <p:spPr>
          <a:xfrm>
            <a:off x="2295375" y="1733797"/>
            <a:ext cx="7288012" cy="4479011"/>
          </a:xfrm>
        </p:spPr>
      </p:pic>
      <p:cxnSp>
        <p:nvCxnSpPr>
          <p:cNvPr id="4" name="Straight Connector 3"/>
          <p:cNvCxnSpPr/>
          <p:nvPr/>
        </p:nvCxnSpPr>
        <p:spPr>
          <a:xfrm>
            <a:off x="2633616" y="5842659"/>
            <a:ext cx="3135085" cy="11875"/>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05639" y="5707404"/>
            <a:ext cx="3135085" cy="11875"/>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047533" y="3546770"/>
            <a:ext cx="3135085" cy="11875"/>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292274" y="3388809"/>
            <a:ext cx="3475836" cy="1348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654136" y="2247231"/>
            <a:ext cx="4819046" cy="1485"/>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69376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D2A6-709D-A949-9B00-922F67DD316E}"/>
              </a:ext>
            </a:extLst>
          </p:cNvPr>
          <p:cNvSpPr>
            <a:spLocks noGrp="1"/>
          </p:cNvSpPr>
          <p:nvPr>
            <p:ph type="title"/>
          </p:nvPr>
        </p:nvSpPr>
        <p:spPr>
          <a:xfrm>
            <a:off x="1018358" y="195355"/>
            <a:ext cx="9601200" cy="1485900"/>
          </a:xfrm>
        </p:spPr>
        <p:txBody>
          <a:bodyPr/>
          <a:lstStyle/>
          <a:p>
            <a:r>
              <a:rPr lang="en-US" b="1" dirty="0">
                <a:solidFill>
                  <a:schemeClr val="tx2"/>
                </a:solidFill>
              </a:rPr>
              <a:t>Gain reviewers’ trust!</a:t>
            </a:r>
          </a:p>
        </p:txBody>
      </p:sp>
      <p:pic>
        <p:nvPicPr>
          <p:cNvPr id="5" name="Content Placeholder 4">
            <a:extLst>
              <a:ext uri="{FF2B5EF4-FFF2-40B4-BE49-F238E27FC236}">
                <a16:creationId xmlns:a16="http://schemas.microsoft.com/office/drawing/2014/main" id="{774BD718-9464-7E4A-AC43-68C761407AAE}"/>
              </a:ext>
            </a:extLst>
          </p:cNvPr>
          <p:cNvPicPr>
            <a:picLocks noGrp="1" noChangeAspect="1"/>
          </p:cNvPicPr>
          <p:nvPr>
            <p:ph idx="1"/>
          </p:nvPr>
        </p:nvPicPr>
        <p:blipFill>
          <a:blip r:embed="rId2"/>
          <a:stretch>
            <a:fillRect/>
          </a:stretch>
        </p:blipFill>
        <p:spPr>
          <a:xfrm>
            <a:off x="1018358" y="1681255"/>
            <a:ext cx="8039100" cy="1663700"/>
          </a:xfrm>
        </p:spPr>
      </p:pic>
      <p:cxnSp>
        <p:nvCxnSpPr>
          <p:cNvPr id="6" name="Straight Connector 5"/>
          <p:cNvCxnSpPr/>
          <p:nvPr/>
        </p:nvCxnSpPr>
        <p:spPr>
          <a:xfrm>
            <a:off x="2964873" y="2653466"/>
            <a:ext cx="5027221" cy="18482"/>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618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D2A6-709D-A949-9B00-922F67DD316E}"/>
              </a:ext>
            </a:extLst>
          </p:cNvPr>
          <p:cNvSpPr>
            <a:spLocks noGrp="1"/>
          </p:cNvSpPr>
          <p:nvPr>
            <p:ph type="title"/>
          </p:nvPr>
        </p:nvSpPr>
        <p:spPr>
          <a:xfrm>
            <a:off x="684415" y="426463"/>
            <a:ext cx="10058400" cy="1371600"/>
          </a:xfrm>
        </p:spPr>
        <p:txBody>
          <a:bodyPr>
            <a:normAutofit fontScale="90000"/>
          </a:bodyPr>
          <a:lstStyle/>
          <a:p>
            <a:r>
              <a:rPr lang="en-US" b="1" dirty="0">
                <a:solidFill>
                  <a:schemeClr val="tx2"/>
                </a:solidFill>
              </a:rPr>
              <a:t>Improve validity and trust in science… forever!</a:t>
            </a:r>
          </a:p>
        </p:txBody>
      </p:sp>
      <p:pic>
        <p:nvPicPr>
          <p:cNvPr id="4" name="Content Placeholder 3">
            <a:extLst>
              <a:ext uri="{FF2B5EF4-FFF2-40B4-BE49-F238E27FC236}">
                <a16:creationId xmlns:a16="http://schemas.microsoft.com/office/drawing/2014/main" id="{2DFCD81B-E4A1-3C43-B7C0-1D0A3E567F49}"/>
              </a:ext>
            </a:extLst>
          </p:cNvPr>
          <p:cNvPicPr>
            <a:picLocks noGrp="1" noChangeAspect="1"/>
          </p:cNvPicPr>
          <p:nvPr>
            <p:ph idx="1"/>
          </p:nvPr>
        </p:nvPicPr>
        <p:blipFill>
          <a:blip r:embed="rId3"/>
          <a:stretch>
            <a:fillRect/>
          </a:stretch>
        </p:blipFill>
        <p:spPr>
          <a:xfrm>
            <a:off x="4437265" y="2219448"/>
            <a:ext cx="2552700" cy="3810000"/>
          </a:xfrm>
          <a:prstGeom prst="rect">
            <a:avLst/>
          </a:prstGeom>
        </p:spPr>
      </p:pic>
      <p:pic>
        <p:nvPicPr>
          <p:cNvPr id="6" name="Picture 5">
            <a:extLst>
              <a:ext uri="{FF2B5EF4-FFF2-40B4-BE49-F238E27FC236}">
                <a16:creationId xmlns:a16="http://schemas.microsoft.com/office/drawing/2014/main" id="{7436041C-44C8-7048-97F4-066C4F03F2D5}"/>
              </a:ext>
            </a:extLst>
          </p:cNvPr>
          <p:cNvPicPr>
            <a:picLocks noChangeAspect="1"/>
          </p:cNvPicPr>
          <p:nvPr/>
        </p:nvPicPr>
        <p:blipFill>
          <a:blip r:embed="rId4"/>
          <a:stretch>
            <a:fillRect/>
          </a:stretch>
        </p:blipFill>
        <p:spPr>
          <a:xfrm>
            <a:off x="7221443" y="1798063"/>
            <a:ext cx="4524656" cy="4577783"/>
          </a:xfrm>
          <a:prstGeom prst="rect">
            <a:avLst/>
          </a:prstGeom>
        </p:spPr>
      </p:pic>
      <p:pic>
        <p:nvPicPr>
          <p:cNvPr id="8" name="Picture 7">
            <a:extLst>
              <a:ext uri="{FF2B5EF4-FFF2-40B4-BE49-F238E27FC236}">
                <a16:creationId xmlns:a16="http://schemas.microsoft.com/office/drawing/2014/main" id="{6177583D-198B-F541-A925-5A44F5491864}"/>
              </a:ext>
            </a:extLst>
          </p:cNvPr>
          <p:cNvPicPr>
            <a:picLocks noChangeAspect="1"/>
          </p:cNvPicPr>
          <p:nvPr/>
        </p:nvPicPr>
        <p:blipFill>
          <a:blip r:embed="rId5"/>
          <a:stretch>
            <a:fillRect/>
          </a:stretch>
        </p:blipFill>
        <p:spPr>
          <a:xfrm>
            <a:off x="684415" y="1835556"/>
            <a:ext cx="3521372" cy="4577783"/>
          </a:xfrm>
          <a:prstGeom prst="rect">
            <a:avLst/>
          </a:prstGeom>
        </p:spPr>
      </p:pic>
    </p:spTree>
    <p:extLst>
      <p:ext uri="{BB962C8B-B14F-4D97-AF65-F5344CB8AC3E}">
        <p14:creationId xmlns:p14="http://schemas.microsoft.com/office/powerpoint/2010/main" val="2727029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564" y="236194"/>
            <a:ext cx="8323943" cy="1128149"/>
          </a:xfrm>
        </p:spPr>
        <p:txBody>
          <a:bodyPr>
            <a:normAutofit/>
          </a:bodyPr>
          <a:lstStyle/>
          <a:p>
            <a:r>
              <a:rPr lang="en-US" sz="3200" dirty="0"/>
              <a:t>Let’s talk about impact</a:t>
            </a:r>
            <a:r>
              <a:rPr lang="mr-IN" sz="3200" dirty="0"/>
              <a:t>…</a:t>
            </a:r>
            <a:endParaRPr lang="en-US" sz="32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86" y="2956019"/>
            <a:ext cx="7184013" cy="3706038"/>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5509"/>
          <a:stretch/>
        </p:blipFill>
        <p:spPr>
          <a:xfrm>
            <a:off x="168450" y="1097643"/>
            <a:ext cx="9095014" cy="1631042"/>
          </a:xfrm>
          <a:prstGeom prst="rect">
            <a:avLst/>
          </a:prstGeom>
        </p:spPr>
      </p:pic>
    </p:spTree>
    <p:extLst>
      <p:ext uri="{BB962C8B-B14F-4D97-AF65-F5344CB8AC3E}">
        <p14:creationId xmlns:p14="http://schemas.microsoft.com/office/powerpoint/2010/main" val="25795305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E0332-8185-9542-A36E-0FBA70FF2D8F}"/>
              </a:ext>
            </a:extLst>
          </p:cNvPr>
          <p:cNvSpPr>
            <a:spLocks noGrp="1"/>
          </p:cNvSpPr>
          <p:nvPr>
            <p:ph type="title"/>
          </p:nvPr>
        </p:nvSpPr>
        <p:spPr>
          <a:xfrm>
            <a:off x="259278" y="219833"/>
            <a:ext cx="10058400" cy="1371600"/>
          </a:xfrm>
        </p:spPr>
        <p:txBody>
          <a:bodyPr/>
          <a:lstStyle/>
          <a:p>
            <a:r>
              <a:rPr lang="en-US" dirty="0">
                <a:solidFill>
                  <a:schemeClr val="tx2"/>
                </a:solidFill>
              </a:rPr>
              <a:t>Wisdom, not impact</a:t>
            </a:r>
          </a:p>
        </p:txBody>
      </p:sp>
      <p:sp>
        <p:nvSpPr>
          <p:cNvPr id="3" name="Content Placeholder 2">
            <a:extLst>
              <a:ext uri="{FF2B5EF4-FFF2-40B4-BE49-F238E27FC236}">
                <a16:creationId xmlns:a16="http://schemas.microsoft.com/office/drawing/2014/main" id="{78FA1070-C42C-164E-9E7C-BA9D6793CC75}"/>
              </a:ext>
            </a:extLst>
          </p:cNvPr>
          <p:cNvSpPr>
            <a:spLocks noGrp="1"/>
          </p:cNvSpPr>
          <p:nvPr>
            <p:ph idx="1"/>
          </p:nvPr>
        </p:nvSpPr>
        <p:spPr>
          <a:xfrm>
            <a:off x="489660" y="1359724"/>
            <a:ext cx="10058400" cy="3931920"/>
          </a:xfrm>
        </p:spPr>
        <p:txBody>
          <a:bodyPr/>
          <a:lstStyle/>
          <a:p>
            <a:pPr marL="0" indent="0">
              <a:buNone/>
            </a:pPr>
            <a:r>
              <a:rPr lang="en-GB" dirty="0"/>
              <a:t>“Some people think that what I should be doing is producing </a:t>
            </a:r>
            <a:r>
              <a:rPr lang="en-GB" i="1" dirty="0"/>
              <a:t>Nature</a:t>
            </a:r>
            <a:r>
              <a:rPr lang="en-GB" dirty="0"/>
              <a:t> and </a:t>
            </a:r>
            <a:r>
              <a:rPr lang="en-GB" i="1" dirty="0"/>
              <a:t>Science</a:t>
            </a:r>
            <a:r>
              <a:rPr lang="en-GB" dirty="0"/>
              <a:t> papers. More than one colleague has specifically asked me which “</a:t>
            </a:r>
            <a:r>
              <a:rPr lang="en-GB" i="1" dirty="0"/>
              <a:t>Science/Nature</a:t>
            </a:r>
            <a:r>
              <a:rPr lang="en-GB" dirty="0"/>
              <a:t> projects” I have planned. That is not what Max Planck Departments are for. High-profile publications may arise, but they should be side effects. We demand wisdom, not professional impact.” </a:t>
            </a:r>
          </a:p>
          <a:p>
            <a:pPr marL="0" indent="0">
              <a:buNone/>
            </a:pPr>
            <a:r>
              <a:rPr lang="en-GB" dirty="0"/>
              <a:t>Richard </a:t>
            </a:r>
            <a:r>
              <a:rPr lang="en-GB" dirty="0" err="1"/>
              <a:t>McElreath</a:t>
            </a:r>
            <a:r>
              <a:rPr lang="en-GB" dirty="0"/>
              <a:t>, a director of the Max Planck Institute for Evolutionary Anthropology </a:t>
            </a:r>
            <a:r>
              <a:rPr lang="en-US" dirty="0">
                <a:hlinkClick r:id="rId3"/>
              </a:rPr>
              <a:t>http://elevanth.org/blog/2018/09/02/golden_eggs/</a:t>
            </a:r>
            <a:r>
              <a:rPr lang="en-US" dirty="0"/>
              <a:t> </a:t>
            </a:r>
          </a:p>
          <a:p>
            <a:pPr marL="0" indent="0">
              <a:buNone/>
            </a:pPr>
            <a:endParaRPr lang="en-US" dirty="0"/>
          </a:p>
          <a:p>
            <a:pPr marL="0" indent="0">
              <a:buNone/>
            </a:pPr>
            <a:r>
              <a:rPr lang="en-US" dirty="0"/>
              <a:t>Hiring decisions: </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2496" y="3673862"/>
            <a:ext cx="5683838" cy="2865483"/>
          </a:xfrm>
          <a:prstGeom prst="rect">
            <a:avLst/>
          </a:prstGeom>
        </p:spPr>
      </p:pic>
    </p:spTree>
    <p:extLst>
      <p:ext uri="{BB962C8B-B14F-4D97-AF65-F5344CB8AC3E}">
        <p14:creationId xmlns:p14="http://schemas.microsoft.com/office/powerpoint/2010/main" val="819903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D2A6-709D-A949-9B00-922F67DD316E}"/>
              </a:ext>
            </a:extLst>
          </p:cNvPr>
          <p:cNvSpPr>
            <a:spLocks noGrp="1"/>
          </p:cNvSpPr>
          <p:nvPr>
            <p:ph type="title"/>
          </p:nvPr>
        </p:nvSpPr>
        <p:spPr>
          <a:xfrm>
            <a:off x="997646" y="309282"/>
            <a:ext cx="9601200" cy="1485900"/>
          </a:xfrm>
        </p:spPr>
        <p:txBody>
          <a:bodyPr/>
          <a:lstStyle/>
          <a:p>
            <a:r>
              <a:rPr lang="en-US" b="1" dirty="0">
                <a:solidFill>
                  <a:schemeClr val="tx2"/>
                </a:solidFill>
              </a:rPr>
              <a:t>Is anyone actually doing it?</a:t>
            </a:r>
          </a:p>
        </p:txBody>
      </p:sp>
      <p:pic>
        <p:nvPicPr>
          <p:cNvPr id="8" name="Picture 7">
            <a:extLst>
              <a:ext uri="{FF2B5EF4-FFF2-40B4-BE49-F238E27FC236}">
                <a16:creationId xmlns:a16="http://schemas.microsoft.com/office/drawing/2014/main" id="{72DBCE4E-8DEF-D346-B979-DD9EF89DAEE9}"/>
              </a:ext>
            </a:extLst>
          </p:cNvPr>
          <p:cNvPicPr>
            <a:picLocks noChangeAspect="1"/>
          </p:cNvPicPr>
          <p:nvPr/>
        </p:nvPicPr>
        <p:blipFill>
          <a:blip r:embed="rId3"/>
          <a:stretch>
            <a:fillRect/>
          </a:stretch>
        </p:blipFill>
        <p:spPr>
          <a:xfrm>
            <a:off x="764563" y="1496290"/>
            <a:ext cx="7058153" cy="4986189"/>
          </a:xfrm>
          <a:prstGeom prst="rect">
            <a:avLst/>
          </a:prstGeom>
        </p:spPr>
      </p:pic>
      <p:sp>
        <p:nvSpPr>
          <p:cNvPr id="13" name="Rectangle 12">
            <a:extLst>
              <a:ext uri="{FF2B5EF4-FFF2-40B4-BE49-F238E27FC236}">
                <a16:creationId xmlns:a16="http://schemas.microsoft.com/office/drawing/2014/main" id="{DBBCCE86-3E0D-C34F-8F21-6727B650BE63}"/>
              </a:ext>
            </a:extLst>
          </p:cNvPr>
          <p:cNvSpPr/>
          <p:nvPr/>
        </p:nvSpPr>
        <p:spPr>
          <a:xfrm>
            <a:off x="8150298" y="4860734"/>
            <a:ext cx="3370729" cy="646331"/>
          </a:xfrm>
          <a:prstGeom prst="rect">
            <a:avLst/>
          </a:prstGeom>
        </p:spPr>
        <p:txBody>
          <a:bodyPr wrap="square">
            <a:spAutoFit/>
          </a:bodyPr>
          <a:lstStyle/>
          <a:p>
            <a:r>
              <a:rPr lang="en-US" dirty="0">
                <a:hlinkClick r:id="rId4"/>
              </a:rPr>
              <a:t>https://www.bitss.org/events/2018am/</a:t>
            </a:r>
            <a:r>
              <a:rPr lang="en-US" dirty="0"/>
              <a:t> </a:t>
            </a:r>
          </a:p>
        </p:txBody>
      </p:sp>
      <p:pic>
        <p:nvPicPr>
          <p:cNvPr id="15" name="Picture 14">
            <a:extLst>
              <a:ext uri="{FF2B5EF4-FFF2-40B4-BE49-F238E27FC236}">
                <a16:creationId xmlns:a16="http://schemas.microsoft.com/office/drawing/2014/main" id="{6CEA4F73-B02E-594E-AD62-6F94692A21A6}"/>
              </a:ext>
            </a:extLst>
          </p:cNvPr>
          <p:cNvPicPr>
            <a:picLocks noChangeAspect="1"/>
          </p:cNvPicPr>
          <p:nvPr/>
        </p:nvPicPr>
        <p:blipFill>
          <a:blip r:embed="rId5"/>
          <a:stretch>
            <a:fillRect/>
          </a:stretch>
        </p:blipFill>
        <p:spPr>
          <a:xfrm>
            <a:off x="8072613" y="3277250"/>
            <a:ext cx="3526101" cy="1424268"/>
          </a:xfrm>
          <a:prstGeom prst="rect">
            <a:avLst/>
          </a:prstGeom>
        </p:spPr>
      </p:pic>
      <p:sp>
        <p:nvSpPr>
          <p:cNvPr id="16" name="TextBox 15">
            <a:extLst>
              <a:ext uri="{FF2B5EF4-FFF2-40B4-BE49-F238E27FC236}">
                <a16:creationId xmlns:a16="http://schemas.microsoft.com/office/drawing/2014/main" id="{B9F72995-2BA0-2242-AD7C-A8A590A09419}"/>
              </a:ext>
            </a:extLst>
          </p:cNvPr>
          <p:cNvSpPr txBox="1"/>
          <p:nvPr/>
        </p:nvSpPr>
        <p:spPr>
          <a:xfrm>
            <a:off x="8072613" y="2648360"/>
            <a:ext cx="2819328" cy="369332"/>
          </a:xfrm>
          <a:prstGeom prst="rect">
            <a:avLst/>
          </a:prstGeom>
          <a:noFill/>
        </p:spPr>
        <p:txBody>
          <a:bodyPr wrap="square" rtlCol="0">
            <a:spAutoFit/>
          </a:bodyPr>
          <a:lstStyle/>
          <a:p>
            <a:r>
              <a:rPr lang="en-US" dirty="0"/>
              <a:t>Pre-registered… obviously!</a:t>
            </a:r>
          </a:p>
        </p:txBody>
      </p:sp>
    </p:spTree>
    <p:extLst>
      <p:ext uri="{BB962C8B-B14F-4D97-AF65-F5344CB8AC3E}">
        <p14:creationId xmlns:p14="http://schemas.microsoft.com/office/powerpoint/2010/main" val="17309032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D2A6-709D-A949-9B00-922F67DD316E}"/>
              </a:ext>
            </a:extLst>
          </p:cNvPr>
          <p:cNvSpPr>
            <a:spLocks noGrp="1"/>
          </p:cNvSpPr>
          <p:nvPr>
            <p:ph type="title"/>
          </p:nvPr>
        </p:nvSpPr>
        <p:spPr>
          <a:xfrm>
            <a:off x="995548" y="390698"/>
            <a:ext cx="10058400" cy="1371600"/>
          </a:xfrm>
        </p:spPr>
        <p:txBody>
          <a:bodyPr/>
          <a:lstStyle/>
          <a:p>
            <a:r>
              <a:rPr lang="en-US" b="1" dirty="0">
                <a:solidFill>
                  <a:schemeClr val="tx2"/>
                </a:solidFill>
              </a:rPr>
              <a:t>Is anyone actually doing it?</a:t>
            </a:r>
          </a:p>
        </p:txBody>
      </p:sp>
      <p:pic>
        <p:nvPicPr>
          <p:cNvPr id="5" name="Content Placeholder 4">
            <a:extLst>
              <a:ext uri="{FF2B5EF4-FFF2-40B4-BE49-F238E27FC236}">
                <a16:creationId xmlns:a16="http://schemas.microsoft.com/office/drawing/2014/main" id="{BFEE7CB0-AF8E-6846-8CF9-912B66EAA998}"/>
              </a:ext>
            </a:extLst>
          </p:cNvPr>
          <p:cNvPicPr>
            <a:picLocks noGrp="1" noChangeAspect="1"/>
          </p:cNvPicPr>
          <p:nvPr>
            <p:ph idx="1"/>
          </p:nvPr>
        </p:nvPicPr>
        <p:blipFill>
          <a:blip r:embed="rId2"/>
          <a:stretch>
            <a:fillRect/>
          </a:stretch>
        </p:blipFill>
        <p:spPr>
          <a:xfrm>
            <a:off x="928254" y="1548542"/>
            <a:ext cx="5242514" cy="4372034"/>
          </a:xfrm>
        </p:spPr>
      </p:pic>
      <p:sp>
        <p:nvSpPr>
          <p:cNvPr id="6" name="Rectangle 5">
            <a:extLst>
              <a:ext uri="{FF2B5EF4-FFF2-40B4-BE49-F238E27FC236}">
                <a16:creationId xmlns:a16="http://schemas.microsoft.com/office/drawing/2014/main" id="{F392EB67-F581-C14D-8A92-1E36CB43C965}"/>
              </a:ext>
            </a:extLst>
          </p:cNvPr>
          <p:cNvSpPr/>
          <p:nvPr/>
        </p:nvSpPr>
        <p:spPr>
          <a:xfrm>
            <a:off x="3549511" y="6051205"/>
            <a:ext cx="5668411" cy="369332"/>
          </a:xfrm>
          <a:prstGeom prst="rect">
            <a:avLst/>
          </a:prstGeom>
        </p:spPr>
        <p:txBody>
          <a:bodyPr wrap="none">
            <a:spAutoFit/>
          </a:bodyPr>
          <a:lstStyle/>
          <a:p>
            <a:r>
              <a:rPr lang="en-US" dirty="0">
                <a:hlinkClick r:id="rId3"/>
              </a:rPr>
              <a:t>https://www.nature.com/articles/d41586-018-07118-1</a:t>
            </a:r>
            <a:r>
              <a:rPr lang="en-US" dirty="0"/>
              <a:t> </a:t>
            </a:r>
          </a:p>
        </p:txBody>
      </p:sp>
    </p:spTree>
    <p:extLst>
      <p:ext uri="{BB962C8B-B14F-4D97-AF65-F5344CB8AC3E}">
        <p14:creationId xmlns:p14="http://schemas.microsoft.com/office/powerpoint/2010/main" val="35557118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500AD-93F4-694D-A1B9-481A5E54465C}"/>
              </a:ext>
            </a:extLst>
          </p:cNvPr>
          <p:cNvSpPr>
            <a:spLocks noGrp="1"/>
          </p:cNvSpPr>
          <p:nvPr>
            <p:ph type="title"/>
          </p:nvPr>
        </p:nvSpPr>
        <p:spPr>
          <a:xfrm>
            <a:off x="1086592" y="460169"/>
            <a:ext cx="9601200" cy="856129"/>
          </a:xfrm>
        </p:spPr>
        <p:txBody>
          <a:bodyPr/>
          <a:lstStyle/>
          <a:p>
            <a:r>
              <a:rPr lang="en-US" dirty="0">
                <a:solidFill>
                  <a:schemeClr val="tx2"/>
                </a:solidFill>
              </a:rPr>
              <a:t>Is anyone doing it?</a:t>
            </a:r>
          </a:p>
        </p:txBody>
      </p:sp>
      <p:pic>
        <p:nvPicPr>
          <p:cNvPr id="5" name="Content Placeholder 4">
            <a:extLst>
              <a:ext uri="{FF2B5EF4-FFF2-40B4-BE49-F238E27FC236}">
                <a16:creationId xmlns:a16="http://schemas.microsoft.com/office/drawing/2014/main" id="{0F261224-0A51-6242-B225-E67870FAF749}"/>
              </a:ext>
            </a:extLst>
          </p:cNvPr>
          <p:cNvPicPr>
            <a:picLocks noGrp="1" noChangeAspect="1"/>
          </p:cNvPicPr>
          <p:nvPr>
            <p:ph idx="1"/>
          </p:nvPr>
        </p:nvPicPr>
        <p:blipFill>
          <a:blip r:embed="rId2"/>
          <a:stretch>
            <a:fillRect/>
          </a:stretch>
        </p:blipFill>
        <p:spPr>
          <a:xfrm>
            <a:off x="599151" y="1446926"/>
            <a:ext cx="4116098" cy="4890634"/>
          </a:xfrm>
        </p:spPr>
      </p:pic>
      <p:pic>
        <p:nvPicPr>
          <p:cNvPr id="7" name="Picture 6">
            <a:extLst>
              <a:ext uri="{FF2B5EF4-FFF2-40B4-BE49-F238E27FC236}">
                <a16:creationId xmlns:a16="http://schemas.microsoft.com/office/drawing/2014/main" id="{37884F6B-A9BC-9D43-B19F-3E771D577EC0}"/>
              </a:ext>
            </a:extLst>
          </p:cNvPr>
          <p:cNvPicPr>
            <a:picLocks noChangeAspect="1"/>
          </p:cNvPicPr>
          <p:nvPr/>
        </p:nvPicPr>
        <p:blipFill>
          <a:blip r:embed="rId3"/>
          <a:stretch>
            <a:fillRect/>
          </a:stretch>
        </p:blipFill>
        <p:spPr>
          <a:xfrm>
            <a:off x="4903727" y="3446815"/>
            <a:ext cx="6187826" cy="1620085"/>
          </a:xfrm>
          <a:prstGeom prst="rect">
            <a:avLst/>
          </a:prstGeom>
        </p:spPr>
      </p:pic>
    </p:spTree>
    <p:extLst>
      <p:ext uri="{BB962C8B-B14F-4D97-AF65-F5344CB8AC3E}">
        <p14:creationId xmlns:p14="http://schemas.microsoft.com/office/powerpoint/2010/main" val="36262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D2A6-709D-A949-9B00-922F67DD316E}"/>
              </a:ext>
            </a:extLst>
          </p:cNvPr>
          <p:cNvSpPr>
            <a:spLocks noGrp="1"/>
          </p:cNvSpPr>
          <p:nvPr>
            <p:ph type="title"/>
          </p:nvPr>
        </p:nvSpPr>
        <p:spPr>
          <a:xfrm>
            <a:off x="2640872" y="482414"/>
            <a:ext cx="10187894" cy="1131233"/>
          </a:xfrm>
        </p:spPr>
        <p:txBody>
          <a:bodyPr/>
          <a:lstStyle/>
          <a:p>
            <a:r>
              <a:rPr lang="en-US" b="1" dirty="0">
                <a:solidFill>
                  <a:schemeClr val="tx2"/>
                </a:solidFill>
              </a:rPr>
              <a:t>How do I do it?</a:t>
            </a:r>
          </a:p>
        </p:txBody>
      </p:sp>
      <p:sp>
        <p:nvSpPr>
          <p:cNvPr id="3" name="Content Placeholder 2">
            <a:extLst>
              <a:ext uri="{FF2B5EF4-FFF2-40B4-BE49-F238E27FC236}">
                <a16:creationId xmlns:a16="http://schemas.microsoft.com/office/drawing/2014/main" id="{29CBB990-AB6C-F746-8C6C-D3D0D0F6ADC6}"/>
              </a:ext>
            </a:extLst>
          </p:cNvPr>
          <p:cNvSpPr>
            <a:spLocks noGrp="1"/>
          </p:cNvSpPr>
          <p:nvPr>
            <p:ph idx="1"/>
          </p:nvPr>
        </p:nvSpPr>
        <p:spPr>
          <a:xfrm>
            <a:off x="1371600" y="1613647"/>
            <a:ext cx="9490364" cy="4884135"/>
          </a:xfrm>
        </p:spPr>
        <p:txBody>
          <a:bodyPr/>
          <a:lstStyle/>
          <a:p>
            <a:r>
              <a:rPr lang="en-US" dirty="0">
                <a:hlinkClick r:id="rId2"/>
              </a:rPr>
              <a:t>https://psyarxiv.com/wte5z/</a:t>
            </a:r>
            <a:r>
              <a:rPr lang="en-US" dirty="0"/>
              <a:t>  &lt;- step by step slideshow</a:t>
            </a:r>
          </a:p>
          <a:p>
            <a:r>
              <a:rPr lang="en-US" dirty="0">
                <a:hlinkClick r:id="rId3"/>
              </a:rPr>
              <a:t>https://osf.io/prereg/</a:t>
            </a:r>
            <a:r>
              <a:rPr lang="en-US" dirty="0"/>
              <a:t> </a:t>
            </a:r>
          </a:p>
          <a:p>
            <a:r>
              <a:rPr lang="en-US" dirty="0">
                <a:hlinkClick r:id="rId4"/>
              </a:rPr>
              <a:t>www.aspredicted.org</a:t>
            </a:r>
            <a:r>
              <a:rPr lang="en-US" dirty="0"/>
              <a:t> </a:t>
            </a:r>
          </a:p>
          <a:p>
            <a:r>
              <a:rPr lang="en-US" dirty="0">
                <a:hlinkClick r:id="rId5"/>
              </a:rPr>
              <a:t>https://docs.google.com/document/d/1w_3DPN6c-evOfgHBfeVgN-huBwMRe3EJCzGFG9Tzs54/edit?usp=sharing</a:t>
            </a:r>
            <a:r>
              <a:rPr lang="en-US" dirty="0"/>
              <a:t> &lt;- full template</a:t>
            </a:r>
          </a:p>
        </p:txBody>
      </p:sp>
      <p:pic>
        <p:nvPicPr>
          <p:cNvPr id="5" name="Picture 4">
            <a:extLst>
              <a:ext uri="{FF2B5EF4-FFF2-40B4-BE49-F238E27FC236}">
                <a16:creationId xmlns:a16="http://schemas.microsoft.com/office/drawing/2014/main" id="{DE7FBC97-8E5F-744D-A86D-6E73C2D35810}"/>
              </a:ext>
            </a:extLst>
          </p:cNvPr>
          <p:cNvPicPr>
            <a:picLocks noChangeAspect="1"/>
          </p:cNvPicPr>
          <p:nvPr/>
        </p:nvPicPr>
        <p:blipFill>
          <a:blip r:embed="rId6"/>
          <a:stretch>
            <a:fillRect/>
          </a:stretch>
        </p:blipFill>
        <p:spPr>
          <a:xfrm>
            <a:off x="2045757" y="3644095"/>
            <a:ext cx="7821706" cy="2753495"/>
          </a:xfrm>
          <a:prstGeom prst="rect">
            <a:avLst/>
          </a:prstGeom>
        </p:spPr>
      </p:pic>
    </p:spTree>
    <p:extLst>
      <p:ext uri="{BB962C8B-B14F-4D97-AF65-F5344CB8AC3E}">
        <p14:creationId xmlns:p14="http://schemas.microsoft.com/office/powerpoint/2010/main" val="3489472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4491" y="329784"/>
            <a:ext cx="10058400" cy="1371600"/>
          </a:xfrm>
        </p:spPr>
        <p:txBody>
          <a:bodyPr/>
          <a:lstStyle/>
          <a:p>
            <a:r>
              <a:rPr lang="en-US" b="1" dirty="0">
                <a:solidFill>
                  <a:schemeClr val="tx2"/>
                </a:solidFill>
              </a:rPr>
              <a:t>What is Open Science?</a:t>
            </a:r>
          </a:p>
        </p:txBody>
      </p:sp>
      <p:sp>
        <p:nvSpPr>
          <p:cNvPr id="3" name="Content Placeholder 2"/>
          <p:cNvSpPr>
            <a:spLocks noGrp="1"/>
          </p:cNvSpPr>
          <p:nvPr>
            <p:ph idx="1"/>
          </p:nvPr>
        </p:nvSpPr>
        <p:spPr>
          <a:xfrm>
            <a:off x="395514" y="1596453"/>
            <a:ext cx="11311804" cy="4834328"/>
          </a:xfrm>
        </p:spPr>
        <p:txBody>
          <a:bodyPr>
            <a:noAutofit/>
          </a:bodyPr>
          <a:lstStyle/>
          <a:p>
            <a:pPr marL="342900" indent="-342900">
              <a:lnSpc>
                <a:spcPct val="150000"/>
              </a:lnSpc>
              <a:buFont typeface="+mj-lt"/>
              <a:buAutoNum type="arabicPeriod"/>
            </a:pPr>
            <a:r>
              <a:rPr lang="en-US" sz="2800" dirty="0">
                <a:solidFill>
                  <a:schemeClr val="accent6"/>
                </a:solidFill>
              </a:rPr>
              <a:t>Publishing in Open Access Journals </a:t>
            </a:r>
          </a:p>
          <a:p>
            <a:pPr marL="342900" indent="-342900">
              <a:buFont typeface="+mj-lt"/>
              <a:buAutoNum type="arabicPeriod"/>
            </a:pPr>
            <a:r>
              <a:rPr lang="en-US" sz="2800" dirty="0">
                <a:solidFill>
                  <a:schemeClr val="accent6"/>
                </a:solidFill>
              </a:rPr>
              <a:t>Sharing your data with your publication </a:t>
            </a:r>
          </a:p>
          <a:p>
            <a:pPr marL="342900" indent="-342900">
              <a:buFont typeface="+mj-lt"/>
              <a:buAutoNum type="arabicPeriod"/>
            </a:pPr>
            <a:r>
              <a:rPr lang="en-US" sz="2800" dirty="0">
                <a:solidFill>
                  <a:schemeClr val="accent6"/>
                </a:solidFill>
              </a:rPr>
              <a:t>Sharing your analysis script and your data with your publication</a:t>
            </a:r>
          </a:p>
          <a:p>
            <a:pPr marL="342900" indent="-342900">
              <a:buFont typeface="+mj-lt"/>
              <a:buAutoNum type="arabicPeriod"/>
            </a:pPr>
            <a:r>
              <a:rPr lang="en-US" sz="2800" dirty="0">
                <a:solidFill>
                  <a:schemeClr val="accent6"/>
                </a:solidFill>
              </a:rPr>
              <a:t>Practicing </a:t>
            </a:r>
            <a:r>
              <a:rPr lang="en-US" sz="2800" b="1" dirty="0">
                <a:solidFill>
                  <a:schemeClr val="accent6"/>
                </a:solidFill>
              </a:rPr>
              <a:t>transparent and reproducible </a:t>
            </a:r>
            <a:r>
              <a:rPr lang="en-US" sz="2800" dirty="0">
                <a:solidFill>
                  <a:schemeClr val="accent6"/>
                </a:solidFill>
              </a:rPr>
              <a:t>research from the </a:t>
            </a:r>
            <a:r>
              <a:rPr lang="en-US" sz="2800" b="1" dirty="0">
                <a:solidFill>
                  <a:schemeClr val="accent6"/>
                </a:solidFill>
              </a:rPr>
              <a:t>beginning</a:t>
            </a:r>
            <a:r>
              <a:rPr lang="en-US" sz="2800" dirty="0">
                <a:solidFill>
                  <a:schemeClr val="accent6"/>
                </a:solidFill>
              </a:rPr>
              <a:t> of the research project </a:t>
            </a:r>
            <a:r>
              <a:rPr lang="en-US" sz="2800" b="1" dirty="0">
                <a:solidFill>
                  <a:schemeClr val="accent6"/>
                </a:solidFill>
              </a:rPr>
              <a:t>to the end </a:t>
            </a:r>
            <a:r>
              <a:rPr lang="en-US" sz="2400" dirty="0">
                <a:solidFill>
                  <a:schemeClr val="accent6"/>
                </a:solidFill>
              </a:rPr>
              <a:t>(preregistration, version control, well documented data collection procedures, data processing and analysis scripts, preprints, open peer-review, and making all of this openly available alongside your manuscript and data)</a:t>
            </a:r>
            <a:r>
              <a:rPr lang="en-US" sz="2800" dirty="0">
                <a:solidFill>
                  <a:schemeClr val="accent6"/>
                </a:solidFill>
              </a:rPr>
              <a:t> </a:t>
            </a:r>
          </a:p>
        </p:txBody>
      </p:sp>
      <p:sp>
        <p:nvSpPr>
          <p:cNvPr id="4" name="Rounded Rectangle 3"/>
          <p:cNvSpPr/>
          <p:nvPr/>
        </p:nvSpPr>
        <p:spPr>
          <a:xfrm>
            <a:off x="395514" y="3786188"/>
            <a:ext cx="11311804" cy="2371725"/>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862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3F63E-0D70-1446-B42B-A273021964FA}"/>
              </a:ext>
            </a:extLst>
          </p:cNvPr>
          <p:cNvSpPr>
            <a:spLocks noGrp="1"/>
          </p:cNvSpPr>
          <p:nvPr>
            <p:ph type="title"/>
          </p:nvPr>
        </p:nvSpPr>
        <p:spPr>
          <a:xfrm>
            <a:off x="1672208" y="345220"/>
            <a:ext cx="9241215" cy="1400452"/>
          </a:xfrm>
        </p:spPr>
        <p:txBody>
          <a:bodyPr/>
          <a:lstStyle/>
          <a:p>
            <a:r>
              <a:rPr lang="en-US" b="1" dirty="0">
                <a:solidFill>
                  <a:schemeClr val="tx2"/>
                </a:solidFill>
              </a:rPr>
              <a:t>Version Control</a:t>
            </a:r>
          </a:p>
        </p:txBody>
      </p:sp>
      <p:pic>
        <p:nvPicPr>
          <p:cNvPr id="7" name="Content Placeholder 6">
            <a:extLst>
              <a:ext uri="{FF2B5EF4-FFF2-40B4-BE49-F238E27FC236}">
                <a16:creationId xmlns:a16="http://schemas.microsoft.com/office/drawing/2014/main" id="{4CDBD764-F397-4B44-AFD7-51A77CA5857A}"/>
              </a:ext>
            </a:extLst>
          </p:cNvPr>
          <p:cNvPicPr>
            <a:picLocks noGrp="1" noChangeAspect="1"/>
          </p:cNvPicPr>
          <p:nvPr>
            <p:ph idx="1"/>
          </p:nvPr>
        </p:nvPicPr>
        <p:blipFill>
          <a:blip r:embed="rId2"/>
          <a:stretch>
            <a:fillRect/>
          </a:stretch>
        </p:blipFill>
        <p:spPr>
          <a:xfrm>
            <a:off x="1030941" y="1579418"/>
            <a:ext cx="5560991" cy="4631900"/>
          </a:xfrm>
        </p:spPr>
      </p:pic>
      <p:sp>
        <p:nvSpPr>
          <p:cNvPr id="3" name="TextBox 2"/>
          <p:cNvSpPr txBox="1"/>
          <p:nvPr/>
        </p:nvSpPr>
        <p:spPr>
          <a:xfrm>
            <a:off x="7184572" y="2244437"/>
            <a:ext cx="3811979" cy="3046988"/>
          </a:xfrm>
          <a:prstGeom prst="rect">
            <a:avLst/>
          </a:prstGeom>
          <a:noFill/>
        </p:spPr>
        <p:txBody>
          <a:bodyPr wrap="square" rtlCol="0">
            <a:spAutoFit/>
          </a:bodyPr>
          <a:lstStyle/>
          <a:p>
            <a:r>
              <a:rPr lang="en-US" sz="2400" dirty="0">
                <a:solidFill>
                  <a:schemeClr val="tx2"/>
                </a:solidFill>
              </a:rPr>
              <a:t>Benefits your collaborators</a:t>
            </a:r>
          </a:p>
          <a:p>
            <a:endParaRPr lang="en-US" sz="2400" dirty="0">
              <a:solidFill>
                <a:schemeClr val="tx2"/>
              </a:solidFill>
            </a:endParaRPr>
          </a:p>
          <a:p>
            <a:r>
              <a:rPr lang="en-US" sz="2400" dirty="0">
                <a:solidFill>
                  <a:schemeClr val="tx2"/>
                </a:solidFill>
              </a:rPr>
              <a:t>Benefits other researchers doing similar work </a:t>
            </a:r>
          </a:p>
          <a:p>
            <a:endParaRPr lang="en-US" sz="2400" dirty="0">
              <a:solidFill>
                <a:schemeClr val="tx2"/>
              </a:solidFill>
            </a:endParaRPr>
          </a:p>
          <a:p>
            <a:r>
              <a:rPr lang="en-US" sz="2400" dirty="0">
                <a:solidFill>
                  <a:schemeClr val="tx2"/>
                </a:solidFill>
              </a:rPr>
              <a:t>Benefits FUTURE YOU</a:t>
            </a:r>
          </a:p>
        </p:txBody>
      </p:sp>
    </p:spTree>
    <p:extLst>
      <p:ext uri="{BB962C8B-B14F-4D97-AF65-F5344CB8AC3E}">
        <p14:creationId xmlns:p14="http://schemas.microsoft.com/office/powerpoint/2010/main" val="35148512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D2A6-709D-A949-9B00-922F67DD316E}"/>
              </a:ext>
            </a:extLst>
          </p:cNvPr>
          <p:cNvSpPr>
            <a:spLocks noGrp="1"/>
          </p:cNvSpPr>
          <p:nvPr>
            <p:ph type="title"/>
          </p:nvPr>
        </p:nvSpPr>
        <p:spPr>
          <a:xfrm>
            <a:off x="3231713" y="482414"/>
            <a:ext cx="6716065" cy="947767"/>
          </a:xfrm>
        </p:spPr>
        <p:txBody>
          <a:bodyPr/>
          <a:lstStyle/>
          <a:p>
            <a:r>
              <a:rPr lang="en-US" b="1" dirty="0">
                <a:solidFill>
                  <a:schemeClr val="tx2"/>
                </a:solidFill>
              </a:rPr>
              <a:t>How do I do it?</a:t>
            </a:r>
          </a:p>
        </p:txBody>
      </p:sp>
      <p:sp>
        <p:nvSpPr>
          <p:cNvPr id="3" name="Content Placeholder 2">
            <a:extLst>
              <a:ext uri="{FF2B5EF4-FFF2-40B4-BE49-F238E27FC236}">
                <a16:creationId xmlns:a16="http://schemas.microsoft.com/office/drawing/2014/main" id="{29CBB990-AB6C-F746-8C6C-D3D0D0F6ADC6}"/>
              </a:ext>
            </a:extLst>
          </p:cNvPr>
          <p:cNvSpPr>
            <a:spLocks noGrp="1"/>
          </p:cNvSpPr>
          <p:nvPr>
            <p:ph idx="1"/>
          </p:nvPr>
        </p:nvSpPr>
        <p:spPr>
          <a:xfrm>
            <a:off x="771525" y="1496576"/>
            <a:ext cx="9601200" cy="2129678"/>
          </a:xfrm>
        </p:spPr>
        <p:txBody>
          <a:bodyPr/>
          <a:lstStyle/>
          <a:p>
            <a:r>
              <a:rPr lang="en-US" dirty="0"/>
              <a:t>GitHub</a:t>
            </a:r>
          </a:p>
          <a:p>
            <a:r>
              <a:rPr lang="en-US" dirty="0"/>
              <a:t>Can use desktop / </a:t>
            </a:r>
            <a:r>
              <a:rPr lang="en-US" dirty="0" err="1"/>
              <a:t>Rstudio</a:t>
            </a:r>
            <a:r>
              <a:rPr lang="en-US" dirty="0"/>
              <a:t> if command-line too confusing… </a:t>
            </a:r>
          </a:p>
          <a:p>
            <a:r>
              <a:rPr lang="en-GB" dirty="0">
                <a:hlinkClick r:id="rId2"/>
              </a:rPr>
              <a:t>http://swcarpentry.github.io/git-novice/01-basics/index.html</a:t>
            </a:r>
            <a:endParaRPr lang="en-GB" dirty="0"/>
          </a:p>
          <a:p>
            <a:r>
              <a:rPr lang="en-GB" dirty="0">
                <a:hlinkClick r:id="rId3"/>
              </a:rPr>
              <a:t>http://swcarpentry.github.io/git-novice/guide/</a:t>
            </a:r>
            <a:endParaRPr lang="en-GB" dirty="0"/>
          </a:p>
          <a:p>
            <a:r>
              <a:rPr lang="en-GB" dirty="0">
                <a:hlinkClick r:id="rId4"/>
              </a:rPr>
              <a:t>http://nicercode.github.io/2014-02-13-UNSW/lessons/70-version-control/why.html</a:t>
            </a:r>
            <a:endParaRPr lang="en-GB" dirty="0"/>
          </a:p>
          <a:p>
            <a:pPr marL="0" indent="0">
              <a:buNone/>
            </a:pPr>
            <a:endParaRPr lang="en-US" dirty="0"/>
          </a:p>
          <a:p>
            <a:endParaRPr lang="en-US" dirty="0"/>
          </a:p>
        </p:txBody>
      </p:sp>
    </p:spTree>
    <p:extLst>
      <p:ext uri="{BB962C8B-B14F-4D97-AF65-F5344CB8AC3E}">
        <p14:creationId xmlns:p14="http://schemas.microsoft.com/office/powerpoint/2010/main" val="9651045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chemeClr val="tx2"/>
                </a:solidFill>
              </a:rPr>
              <a:t>Preprints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8790" y="1903856"/>
            <a:ext cx="4002518" cy="2854164"/>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3913" y="3103325"/>
            <a:ext cx="7300760" cy="3309390"/>
          </a:xfrm>
          <a:prstGeom prst="rect">
            <a:avLst/>
          </a:prstGeom>
        </p:spPr>
      </p:pic>
    </p:spTree>
    <p:extLst>
      <p:ext uri="{BB962C8B-B14F-4D97-AF65-F5344CB8AC3E}">
        <p14:creationId xmlns:p14="http://schemas.microsoft.com/office/powerpoint/2010/main" val="1670218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2"/>
                </a:solidFill>
              </a:rPr>
              <a:t>Open Review</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66800" y="1815340"/>
            <a:ext cx="8365328" cy="3932237"/>
          </a:xfrm>
        </p:spPr>
      </p:pic>
      <p:cxnSp>
        <p:nvCxnSpPr>
          <p:cNvPr id="6" name="Straight Arrow Connector 5"/>
          <p:cNvCxnSpPr/>
          <p:nvPr/>
        </p:nvCxnSpPr>
        <p:spPr>
          <a:xfrm flipV="1">
            <a:off x="1653436" y="5561556"/>
            <a:ext cx="187890" cy="73903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2184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BD476-61FC-414E-86D8-B5C9E72221C5}"/>
              </a:ext>
            </a:extLst>
          </p:cNvPr>
          <p:cNvSpPr>
            <a:spLocks noGrp="1"/>
          </p:cNvSpPr>
          <p:nvPr>
            <p:ph type="title"/>
          </p:nvPr>
        </p:nvSpPr>
        <p:spPr>
          <a:xfrm>
            <a:off x="820102" y="471144"/>
            <a:ext cx="10058400" cy="1371600"/>
          </a:xfrm>
        </p:spPr>
        <p:txBody>
          <a:bodyPr/>
          <a:lstStyle/>
          <a:p>
            <a:r>
              <a:rPr lang="en-US" dirty="0"/>
              <a:t>Sharing your data?</a:t>
            </a:r>
          </a:p>
        </p:txBody>
      </p:sp>
      <p:sp>
        <p:nvSpPr>
          <p:cNvPr id="4" name="TextBox 3">
            <a:extLst>
              <a:ext uri="{FF2B5EF4-FFF2-40B4-BE49-F238E27FC236}">
                <a16:creationId xmlns:a16="http://schemas.microsoft.com/office/drawing/2014/main" id="{2947BFD8-246A-3942-976A-7F65FB5BBC4E}"/>
              </a:ext>
            </a:extLst>
          </p:cNvPr>
          <p:cNvSpPr txBox="1"/>
          <p:nvPr/>
        </p:nvSpPr>
        <p:spPr>
          <a:xfrm>
            <a:off x="820101" y="2207640"/>
            <a:ext cx="8030033" cy="1015663"/>
          </a:xfrm>
          <a:prstGeom prst="rect">
            <a:avLst/>
          </a:prstGeom>
          <a:noFill/>
        </p:spPr>
        <p:txBody>
          <a:bodyPr wrap="square" rtlCol="0">
            <a:spAutoFit/>
          </a:bodyPr>
          <a:lstStyle/>
          <a:p>
            <a:r>
              <a:rPr lang="en-US" sz="2000" dirty="0"/>
              <a:t>Should data be owned, bought, sold? Some argue no, as long as the data complies with ethics, is anonymized, was consented, should be open to all. </a:t>
            </a:r>
          </a:p>
        </p:txBody>
      </p:sp>
      <p:sp>
        <p:nvSpPr>
          <p:cNvPr id="5" name="TextBox 4">
            <a:extLst>
              <a:ext uri="{FF2B5EF4-FFF2-40B4-BE49-F238E27FC236}">
                <a16:creationId xmlns:a16="http://schemas.microsoft.com/office/drawing/2014/main" id="{8DC6A3D7-AD96-FE4F-9C7F-D5D3D06559C8}"/>
              </a:ext>
            </a:extLst>
          </p:cNvPr>
          <p:cNvSpPr txBox="1"/>
          <p:nvPr/>
        </p:nvSpPr>
        <p:spPr>
          <a:xfrm>
            <a:off x="4835118" y="4353537"/>
            <a:ext cx="6909436" cy="1323439"/>
          </a:xfrm>
          <a:prstGeom prst="rect">
            <a:avLst/>
          </a:prstGeom>
          <a:noFill/>
        </p:spPr>
        <p:txBody>
          <a:bodyPr wrap="square" rtlCol="0">
            <a:spAutoFit/>
          </a:bodyPr>
          <a:lstStyle/>
          <a:p>
            <a:r>
              <a:rPr lang="en-US" sz="2000" dirty="0"/>
              <a:t>From a scientific perspective- sharing your data allows others to verify your conclusions, make use of it themselves, not have to repeat collect the same data </a:t>
            </a:r>
            <a:r>
              <a:rPr lang="mr-IN" sz="2000" dirty="0"/>
              <a:t>–</a:t>
            </a:r>
            <a:r>
              <a:rPr lang="en-US" sz="2000" dirty="0"/>
              <a:t> collaborate! </a:t>
            </a:r>
          </a:p>
        </p:txBody>
      </p:sp>
    </p:spTree>
    <p:extLst>
      <p:ext uri="{BB962C8B-B14F-4D97-AF65-F5344CB8AC3E}">
        <p14:creationId xmlns:p14="http://schemas.microsoft.com/office/powerpoint/2010/main" val="5448743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D2A6-709D-A949-9B00-922F67DD316E}"/>
              </a:ext>
            </a:extLst>
          </p:cNvPr>
          <p:cNvSpPr>
            <a:spLocks noGrp="1"/>
          </p:cNvSpPr>
          <p:nvPr>
            <p:ph type="title"/>
          </p:nvPr>
        </p:nvSpPr>
        <p:spPr>
          <a:xfrm>
            <a:off x="839259" y="536824"/>
            <a:ext cx="9601200" cy="742950"/>
          </a:xfrm>
        </p:spPr>
        <p:txBody>
          <a:bodyPr>
            <a:normAutofit fontScale="90000"/>
          </a:bodyPr>
          <a:lstStyle/>
          <a:p>
            <a:r>
              <a:rPr lang="en-US" b="1" dirty="0"/>
              <a:t>Scoop Proof!</a:t>
            </a:r>
          </a:p>
        </p:txBody>
      </p:sp>
      <p:sp>
        <p:nvSpPr>
          <p:cNvPr id="3" name="Content Placeholder 2">
            <a:extLst>
              <a:ext uri="{FF2B5EF4-FFF2-40B4-BE49-F238E27FC236}">
                <a16:creationId xmlns:a16="http://schemas.microsoft.com/office/drawing/2014/main" id="{29CBB990-AB6C-F746-8C6C-D3D0D0F6ADC6}"/>
              </a:ext>
            </a:extLst>
          </p:cNvPr>
          <p:cNvSpPr>
            <a:spLocks noGrp="1"/>
          </p:cNvSpPr>
          <p:nvPr>
            <p:ph idx="1"/>
          </p:nvPr>
        </p:nvSpPr>
        <p:spPr>
          <a:xfrm>
            <a:off x="568951" y="1745594"/>
            <a:ext cx="8614919" cy="2061516"/>
          </a:xfrm>
        </p:spPr>
        <p:txBody>
          <a:bodyPr>
            <a:noAutofit/>
          </a:bodyPr>
          <a:lstStyle/>
          <a:p>
            <a:r>
              <a:rPr lang="en-US" dirty="0"/>
              <a:t>You have a jaw-dropping unique idea- Preregister it! </a:t>
            </a:r>
          </a:p>
          <a:p>
            <a:r>
              <a:rPr lang="en-US" dirty="0"/>
              <a:t>Someone claims the same idea - point them to your time-stamped preregistration! If they claim they had the idea first, too bad, they should’ve preregistered it (or, you should’ve!)</a:t>
            </a:r>
          </a:p>
          <a:p>
            <a:r>
              <a:rPr lang="en-US" dirty="0"/>
              <a:t>If they preregistered at exactly the same time too, bond over this coincidence and turn the competition into collaboration</a:t>
            </a:r>
          </a:p>
          <a:p>
            <a:r>
              <a:rPr lang="en-US" dirty="0"/>
              <a:t>If they claim they genuinely didn’t see your preregistration (or you genuinely didn’t see theirs) this is just bad luck and cannot be avoided just like the real life world of people having simultaneous research ideas…. Preregistration doesn’t make this any more likely </a:t>
            </a:r>
          </a:p>
        </p:txBody>
      </p:sp>
      <p:pic>
        <p:nvPicPr>
          <p:cNvPr id="4" name="Picture 3">
            <a:extLst>
              <a:ext uri="{FF2B5EF4-FFF2-40B4-BE49-F238E27FC236}">
                <a16:creationId xmlns:a16="http://schemas.microsoft.com/office/drawing/2014/main" id="{CB717A79-C49B-D340-ABD0-8F2930740150}"/>
              </a:ext>
            </a:extLst>
          </p:cNvPr>
          <p:cNvPicPr>
            <a:picLocks noChangeAspect="1"/>
          </p:cNvPicPr>
          <p:nvPr/>
        </p:nvPicPr>
        <p:blipFill>
          <a:blip r:embed="rId3"/>
          <a:stretch>
            <a:fillRect/>
          </a:stretch>
        </p:blipFill>
        <p:spPr>
          <a:xfrm>
            <a:off x="8913562" y="867070"/>
            <a:ext cx="2067839" cy="1478505"/>
          </a:xfrm>
          <a:prstGeom prst="rect">
            <a:avLst/>
          </a:prstGeom>
        </p:spPr>
      </p:pic>
    </p:spTree>
    <p:extLst>
      <p:ext uri="{BB962C8B-B14F-4D97-AF65-F5344CB8AC3E}">
        <p14:creationId xmlns:p14="http://schemas.microsoft.com/office/powerpoint/2010/main" val="3044883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D2A6-709D-A949-9B00-922F67DD316E}"/>
              </a:ext>
            </a:extLst>
          </p:cNvPr>
          <p:cNvSpPr>
            <a:spLocks noGrp="1"/>
          </p:cNvSpPr>
          <p:nvPr>
            <p:ph type="title"/>
          </p:nvPr>
        </p:nvSpPr>
        <p:spPr>
          <a:xfrm>
            <a:off x="327186" y="228342"/>
            <a:ext cx="9465941" cy="514479"/>
          </a:xfrm>
        </p:spPr>
        <p:txBody>
          <a:bodyPr>
            <a:normAutofit/>
          </a:bodyPr>
          <a:lstStyle/>
          <a:p>
            <a:r>
              <a:rPr lang="en-US" sz="2000" b="1" dirty="0">
                <a:solidFill>
                  <a:schemeClr val="tx2"/>
                </a:solidFill>
              </a:rPr>
              <a:t>Other resources:</a:t>
            </a:r>
          </a:p>
        </p:txBody>
      </p:sp>
      <p:sp>
        <p:nvSpPr>
          <p:cNvPr id="3" name="Content Placeholder 2">
            <a:extLst>
              <a:ext uri="{FF2B5EF4-FFF2-40B4-BE49-F238E27FC236}">
                <a16:creationId xmlns:a16="http://schemas.microsoft.com/office/drawing/2014/main" id="{29CBB990-AB6C-F746-8C6C-D3D0D0F6ADC6}"/>
              </a:ext>
            </a:extLst>
          </p:cNvPr>
          <p:cNvSpPr>
            <a:spLocks noGrp="1"/>
          </p:cNvSpPr>
          <p:nvPr>
            <p:ph idx="1"/>
          </p:nvPr>
        </p:nvSpPr>
        <p:spPr>
          <a:xfrm>
            <a:off x="327186" y="485581"/>
            <a:ext cx="11537628" cy="4518635"/>
          </a:xfrm>
        </p:spPr>
        <p:txBody>
          <a:bodyPr>
            <a:noAutofit/>
          </a:bodyPr>
          <a:lstStyle/>
          <a:p>
            <a:pPr marL="0" indent="0">
              <a:buNone/>
            </a:pPr>
            <a:endParaRPr lang="en-US" sz="1400" dirty="0"/>
          </a:p>
          <a:p>
            <a:r>
              <a:rPr lang="en-US" sz="1400" dirty="0"/>
              <a:t>Transparency in Ecology and Evolution community: </a:t>
            </a:r>
            <a:r>
              <a:rPr lang="en-GB" sz="1400" dirty="0">
                <a:hlinkClick r:id="rId2"/>
              </a:rPr>
              <a:t>http://www.ecoevotransparency.org/</a:t>
            </a:r>
            <a:r>
              <a:rPr lang="en-GB" sz="1400" dirty="0"/>
              <a:t> </a:t>
            </a:r>
            <a:endParaRPr lang="en-US" sz="1400" dirty="0"/>
          </a:p>
          <a:p>
            <a:r>
              <a:rPr lang="en-US" sz="1400" dirty="0"/>
              <a:t>Metascience conference: </a:t>
            </a:r>
            <a:r>
              <a:rPr lang="en-GB" sz="1400" dirty="0">
                <a:hlinkClick r:id="rId3"/>
              </a:rPr>
              <a:t>https://www.metascience2019.org/program/</a:t>
            </a:r>
            <a:r>
              <a:rPr lang="en-GB" sz="1400" dirty="0"/>
              <a:t> </a:t>
            </a:r>
            <a:endParaRPr lang="en-US" sz="1400" dirty="0"/>
          </a:p>
          <a:p>
            <a:r>
              <a:rPr lang="en-US" sz="1400" dirty="0"/>
              <a:t>Open Sci Conf: </a:t>
            </a:r>
            <a:r>
              <a:rPr lang="en-GB" sz="1400" dirty="0">
                <a:hlinkClick r:id="rId4"/>
              </a:rPr>
              <a:t>https://www.aimos2019conference.com/program</a:t>
            </a:r>
            <a:r>
              <a:rPr lang="en-GB" sz="1400" dirty="0"/>
              <a:t> </a:t>
            </a:r>
          </a:p>
          <a:p>
            <a:r>
              <a:rPr lang="en-US" sz="1400" dirty="0"/>
              <a:t>Open Science Workshop: </a:t>
            </a:r>
            <a:r>
              <a:rPr lang="en-US" sz="1400" dirty="0">
                <a:hlinkClick r:id="rId5"/>
              </a:rPr>
              <a:t>https://psyarxiv.com/wte5z/</a:t>
            </a:r>
            <a:r>
              <a:rPr lang="en-US" sz="1400" dirty="0"/>
              <a:t> </a:t>
            </a:r>
          </a:p>
          <a:p>
            <a:r>
              <a:rPr lang="en-GB" sz="1400" dirty="0">
                <a:hlinkClick r:id="rId6"/>
              </a:rPr>
              <a:t>https://doi.org/10.1098/rsos.160384</a:t>
            </a:r>
            <a:r>
              <a:rPr lang="en-GB" sz="1400" dirty="0"/>
              <a:t> The Natural Selection of Bad Science (</a:t>
            </a:r>
            <a:r>
              <a:rPr lang="en-GB" sz="1400" dirty="0" err="1"/>
              <a:t>Smaldino</a:t>
            </a:r>
            <a:r>
              <a:rPr lang="en-GB" sz="1400" dirty="0"/>
              <a:t> &amp; </a:t>
            </a:r>
            <a:r>
              <a:rPr lang="en-GB" sz="1400" dirty="0" err="1"/>
              <a:t>McElreath</a:t>
            </a:r>
            <a:r>
              <a:rPr lang="en-GB" sz="1400" dirty="0"/>
              <a:t> 2016)</a:t>
            </a:r>
          </a:p>
          <a:p>
            <a:r>
              <a:rPr lang="en-US" sz="1400" dirty="0">
                <a:hlinkClick r:id="rId7"/>
              </a:rPr>
              <a:t>https://journals.sagepub.com/doi/full/10.1177/1745691618767878</a:t>
            </a:r>
            <a:r>
              <a:rPr lang="en-US" sz="1400" dirty="0"/>
              <a:t> – Open Science is Liberating and can foster Creativity (</a:t>
            </a:r>
            <a:r>
              <a:rPr lang="en-US" sz="1400" dirty="0" err="1"/>
              <a:t>Frankenhuis</a:t>
            </a:r>
            <a:r>
              <a:rPr lang="en-US" sz="1400" dirty="0"/>
              <a:t> &amp; Nettle 2018)</a:t>
            </a:r>
          </a:p>
          <a:p>
            <a:r>
              <a:rPr lang="en-US" sz="1400" dirty="0">
                <a:hlinkClick r:id="rId8"/>
              </a:rPr>
              <a:t>https://www.pnas.org/content/115/11/2600</a:t>
            </a:r>
            <a:r>
              <a:rPr lang="en-US" sz="1400" dirty="0"/>
              <a:t> The Preregistration Revolution (</a:t>
            </a:r>
            <a:r>
              <a:rPr lang="en-US" sz="1400" dirty="0" err="1"/>
              <a:t>Nosek</a:t>
            </a:r>
            <a:r>
              <a:rPr lang="en-US" sz="1400" dirty="0"/>
              <a:t> et al 2018) </a:t>
            </a:r>
          </a:p>
          <a:p>
            <a:r>
              <a:rPr lang="en-US" sz="1400" dirty="0"/>
              <a:t>OSF </a:t>
            </a:r>
            <a:r>
              <a:rPr lang="en-US" sz="1400" dirty="0">
                <a:hlinkClick r:id="rId9"/>
              </a:rPr>
              <a:t>https://osf.io/</a:t>
            </a:r>
            <a:r>
              <a:rPr lang="en-US" sz="1400" dirty="0"/>
              <a:t> </a:t>
            </a:r>
          </a:p>
          <a:p>
            <a:r>
              <a:rPr lang="en-US" sz="1400" dirty="0"/>
              <a:t>Preprints </a:t>
            </a:r>
            <a:r>
              <a:rPr lang="en-US" sz="1400" dirty="0">
                <a:hlinkClick r:id="rId10"/>
              </a:rPr>
              <a:t>https://www.biorxiv.org/</a:t>
            </a:r>
            <a:r>
              <a:rPr lang="en-US" sz="1400" dirty="0"/>
              <a:t> </a:t>
            </a:r>
          </a:p>
          <a:p>
            <a:r>
              <a:rPr lang="en-US" sz="1400" dirty="0" err="1"/>
              <a:t>Publons</a:t>
            </a:r>
            <a:r>
              <a:rPr lang="en-US" sz="1400" dirty="0"/>
              <a:t> </a:t>
            </a:r>
            <a:r>
              <a:rPr lang="en-US" sz="1400" dirty="0">
                <a:hlinkClick r:id="rId11"/>
              </a:rPr>
              <a:t>https://publons.com/researcher/1248054/charlotte-brand/</a:t>
            </a:r>
            <a:r>
              <a:rPr lang="en-US" sz="1400" dirty="0"/>
              <a:t> </a:t>
            </a:r>
          </a:p>
          <a:p>
            <a:r>
              <a:rPr lang="en-US" sz="1400" dirty="0"/>
              <a:t>Access Lab: </a:t>
            </a:r>
            <a:r>
              <a:rPr lang="en-US" sz="1400" dirty="0">
                <a:hlinkClick r:id="rId12"/>
              </a:rPr>
              <a:t>https://fo.am/activities/accesslab/</a:t>
            </a:r>
            <a:r>
              <a:rPr lang="en-US" sz="1400" dirty="0"/>
              <a:t> </a:t>
            </a:r>
          </a:p>
          <a:p>
            <a:r>
              <a:rPr lang="en-GB" sz="1400" dirty="0"/>
              <a:t>Julia Rohrer’s open science slides </a:t>
            </a:r>
            <a:r>
              <a:rPr lang="en-GB" sz="1400" u="sng" dirty="0">
                <a:hlinkClick r:id="rId13" tooltip="Original URL: https://osf.io/e4fja. Click or tap if you trust this link."/>
              </a:rPr>
              <a:t>https://osf.io/e4fja</a:t>
            </a:r>
            <a:endParaRPr lang="en-GB" sz="1400" dirty="0"/>
          </a:p>
          <a:p>
            <a:r>
              <a:rPr lang="en-GB" sz="1400" dirty="0"/>
              <a:t>Open science course course </a:t>
            </a:r>
            <a:r>
              <a:rPr lang="en-GB" sz="1400" u="sng" dirty="0">
                <a:hlinkClick r:id="rId14" tooltip="Original URL: https://osf.io/87arq/. Click or tap if you trust this link."/>
              </a:rPr>
              <a:t>https://osf.io/87arq/</a:t>
            </a:r>
            <a:endParaRPr lang="en-GB" sz="1400" dirty="0"/>
          </a:p>
          <a:p>
            <a:r>
              <a:rPr lang="en-GB" sz="1400" dirty="0" err="1"/>
              <a:t>Munafo</a:t>
            </a:r>
            <a:r>
              <a:rPr lang="en-GB" sz="1400" dirty="0"/>
              <a:t> manifesto </a:t>
            </a:r>
            <a:r>
              <a:rPr lang="en-GB" sz="1400" u="sng" dirty="0">
                <a:hlinkClick r:id="rId15" tooltip="Original URL: https://www.nature.com/articles/s41562-016-0021. Click or tap if you trust this link."/>
              </a:rPr>
              <a:t>https://www.nature.com/articles/s41562-016-0021</a:t>
            </a:r>
            <a:r>
              <a:rPr lang="en-GB" sz="1400" u="sng" dirty="0"/>
              <a:t> </a:t>
            </a:r>
            <a:endParaRPr lang="en-GB" sz="1400" dirty="0"/>
          </a:p>
          <a:p>
            <a:r>
              <a:rPr lang="en-GB" sz="1400" dirty="0"/>
              <a:t>Dance of the p values </a:t>
            </a:r>
            <a:r>
              <a:rPr lang="en-GB" sz="1400" u="sng" dirty="0">
                <a:hlinkClick r:id="rId16" tooltip="Original URL: https://www.youtube.com/watch?v=5OL1RqHrZQ8. Click or tap if you trust this link."/>
              </a:rPr>
              <a:t>https://www.youtube.com/watch?v=5OL1RqHrZQ8</a:t>
            </a:r>
            <a:endParaRPr lang="en-GB" sz="1400" u="sng" dirty="0"/>
          </a:p>
          <a:p>
            <a:r>
              <a:rPr lang="en-GB" sz="1400" u="sng" dirty="0"/>
              <a:t>APC’s </a:t>
            </a:r>
            <a:r>
              <a:rPr lang="en-GB" sz="1400" dirty="0">
                <a:hlinkClick r:id="rId17"/>
              </a:rPr>
              <a:t>http://thetaper.library.virginia.edu/big%20deal/apcs/serials%20crisis/2019/10/07/weekly-big-deal-longread-article-processing-charge-hyperinflation-and-price-insensitivity-an-open-access-sequel-to-the-serials-crisis.html</a:t>
            </a:r>
            <a:endParaRPr lang="en-GB" sz="1400" dirty="0"/>
          </a:p>
          <a:p>
            <a:endParaRPr lang="en-US" sz="1400" dirty="0"/>
          </a:p>
          <a:p>
            <a:pPr marL="0" indent="0">
              <a:buNone/>
            </a:pPr>
            <a:endParaRPr lang="en-US" sz="1400" dirty="0"/>
          </a:p>
          <a:p>
            <a:pPr marL="0" indent="0">
              <a:buNone/>
            </a:pPr>
            <a:endParaRPr lang="en-US" sz="1400" dirty="0"/>
          </a:p>
        </p:txBody>
      </p:sp>
    </p:spTree>
    <p:extLst>
      <p:ext uri="{BB962C8B-B14F-4D97-AF65-F5344CB8AC3E}">
        <p14:creationId xmlns:p14="http://schemas.microsoft.com/office/powerpoint/2010/main" val="884544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D2A6-709D-A949-9B00-922F67DD316E}"/>
              </a:ext>
            </a:extLst>
          </p:cNvPr>
          <p:cNvSpPr>
            <a:spLocks noGrp="1"/>
          </p:cNvSpPr>
          <p:nvPr>
            <p:ph type="title"/>
          </p:nvPr>
        </p:nvSpPr>
        <p:spPr>
          <a:xfrm>
            <a:off x="330075" y="264437"/>
            <a:ext cx="9703273" cy="979714"/>
          </a:xfrm>
        </p:spPr>
        <p:txBody>
          <a:bodyPr>
            <a:normAutofit/>
          </a:bodyPr>
          <a:lstStyle/>
          <a:p>
            <a:r>
              <a:rPr lang="en-US" sz="3200" b="1" dirty="0">
                <a:solidFill>
                  <a:schemeClr val="tx2"/>
                </a:solidFill>
              </a:rPr>
              <a:t>Other resources…</a:t>
            </a:r>
          </a:p>
        </p:txBody>
      </p:sp>
      <p:sp>
        <p:nvSpPr>
          <p:cNvPr id="3" name="Content Placeholder 2">
            <a:extLst>
              <a:ext uri="{FF2B5EF4-FFF2-40B4-BE49-F238E27FC236}">
                <a16:creationId xmlns:a16="http://schemas.microsoft.com/office/drawing/2014/main" id="{29CBB990-AB6C-F746-8C6C-D3D0D0F6ADC6}"/>
              </a:ext>
            </a:extLst>
          </p:cNvPr>
          <p:cNvSpPr>
            <a:spLocks noGrp="1"/>
          </p:cNvSpPr>
          <p:nvPr>
            <p:ph idx="1"/>
          </p:nvPr>
        </p:nvSpPr>
        <p:spPr>
          <a:xfrm>
            <a:off x="330075" y="1006155"/>
            <a:ext cx="11356709" cy="5657691"/>
          </a:xfrm>
        </p:spPr>
        <p:txBody>
          <a:bodyPr>
            <a:normAutofit/>
          </a:bodyPr>
          <a:lstStyle/>
          <a:p>
            <a:r>
              <a:rPr lang="en-US" dirty="0">
                <a:hlinkClick r:id="rId2"/>
              </a:rPr>
              <a:t>https://osf.io/854zr/</a:t>
            </a:r>
            <a:r>
              <a:rPr lang="en-US" dirty="0"/>
              <a:t> Positive results rate in psychology: registered reports compared to conventional literature (</a:t>
            </a:r>
            <a:r>
              <a:rPr lang="en-US" dirty="0" err="1"/>
              <a:t>Schijen</a:t>
            </a:r>
            <a:r>
              <a:rPr lang="en-US" dirty="0"/>
              <a:t>, Scheel &amp; </a:t>
            </a:r>
            <a:r>
              <a:rPr lang="en-US" dirty="0" err="1"/>
              <a:t>Lakens</a:t>
            </a:r>
            <a:r>
              <a:rPr lang="en-US" dirty="0"/>
              <a:t> 2019)</a:t>
            </a:r>
          </a:p>
          <a:p>
            <a:r>
              <a:rPr lang="en-US" dirty="0">
                <a:hlinkClick r:id="rId3"/>
              </a:rPr>
              <a:t>http://www.talyarkoni.org/blog/2018/10/02/no-its-not-the-incentives-its-you/</a:t>
            </a:r>
            <a:r>
              <a:rPr lang="en-US" dirty="0"/>
              <a:t> It’s Not the Incentives, it’s You</a:t>
            </a:r>
          </a:p>
          <a:p>
            <a:r>
              <a:rPr lang="en-US" dirty="0"/>
              <a:t>Plea for positivity and preregistration </a:t>
            </a:r>
            <a:r>
              <a:rPr lang="en-US" dirty="0">
                <a:hlinkClick r:id="rId4"/>
              </a:rPr>
              <a:t>https://lottybrand.wordpress.com/2018/10/05/a-postdocs-plea-for-positivity-preregistration/</a:t>
            </a:r>
            <a:r>
              <a:rPr lang="en-US" dirty="0"/>
              <a:t> </a:t>
            </a:r>
          </a:p>
          <a:p>
            <a:r>
              <a:rPr lang="en-US" dirty="0"/>
              <a:t>refuse Elsevier: </a:t>
            </a:r>
            <a:r>
              <a:rPr lang="en-US" dirty="0">
                <a:hlinkClick r:id="rId5"/>
              </a:rPr>
              <a:t>https://www.talyarkoni.org/blog/2016/12/12/why-i-still-wont-review-for-or-publish-with-elsevier-and-think-you-shouldnt-either/</a:t>
            </a:r>
            <a:r>
              <a:rPr lang="en-US" dirty="0"/>
              <a:t> </a:t>
            </a:r>
          </a:p>
          <a:p>
            <a:r>
              <a:rPr lang="en-US" dirty="0"/>
              <a:t>Universities ditch Elsevier: </a:t>
            </a:r>
            <a:r>
              <a:rPr lang="en-US" dirty="0">
                <a:hlinkClick r:id="rId6"/>
              </a:rPr>
              <a:t>https://www.editage.com/insights/norway-joins-the-ranks-of-germany-and-sweden-cancels-subscription-with-elsevier</a:t>
            </a:r>
            <a:r>
              <a:rPr lang="en-US" dirty="0"/>
              <a:t>,  2) </a:t>
            </a:r>
            <a:r>
              <a:rPr lang="en-US" dirty="0">
                <a:hlinkClick r:id="rId7"/>
              </a:rPr>
              <a:t>https://scholarlykitchen.sspnet.org/2019/05/06/the-university-of-california-and-elsevier-an-interview-with-jeff-mackie-mason/</a:t>
            </a:r>
            <a:r>
              <a:rPr lang="en-US" dirty="0"/>
              <a:t> </a:t>
            </a:r>
          </a:p>
          <a:p>
            <a:r>
              <a:rPr lang="en-US" dirty="0"/>
              <a:t>Profiteering publishers: </a:t>
            </a:r>
            <a:r>
              <a:rPr lang="en-US" dirty="0">
                <a:hlinkClick r:id="rId8"/>
              </a:rPr>
              <a:t>https://www.theguardian.com/science/2017/jun/27/profitable-business-scientific-publishing-bad-for-science </a:t>
            </a:r>
            <a:endParaRPr lang="en-US" dirty="0"/>
          </a:p>
          <a:p>
            <a:pPr marL="0" indent="0">
              <a:buNone/>
            </a:pPr>
            <a:r>
              <a:rPr lang="en-US" dirty="0">
                <a:hlinkClick r:id="rId9"/>
              </a:rPr>
              <a:t>https://www.theguardian.com/commentisfree/2019/mar/04/the-guardian-view-on-academic-publishing-disastrous-capitalism</a:t>
            </a:r>
            <a:r>
              <a:rPr lang="en-US" dirty="0"/>
              <a:t> </a:t>
            </a:r>
          </a:p>
          <a:p>
            <a:r>
              <a:rPr lang="en-US" dirty="0"/>
              <a:t>Aaron Swartz </a:t>
            </a:r>
            <a:r>
              <a:rPr lang="en-US" dirty="0">
                <a:hlinkClick r:id="rId10"/>
              </a:rPr>
              <a:t>https://en.wikipedia.org/wiki/Aaron_Swartz</a:t>
            </a:r>
            <a:r>
              <a:rPr lang="en-US" dirty="0"/>
              <a:t> </a:t>
            </a:r>
          </a:p>
          <a:p>
            <a:pPr marL="0" indent="0">
              <a:buNone/>
            </a:pPr>
            <a:endParaRPr lang="en-US" dirty="0"/>
          </a:p>
          <a:p>
            <a:endParaRPr lang="en-US" dirty="0"/>
          </a:p>
        </p:txBody>
      </p:sp>
    </p:spTree>
    <p:extLst>
      <p:ext uri="{BB962C8B-B14F-4D97-AF65-F5344CB8AC3E}">
        <p14:creationId xmlns:p14="http://schemas.microsoft.com/office/powerpoint/2010/main" val="17565221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12FCD30-110E-8447-96B7-A584B2862893}"/>
              </a:ext>
            </a:extLst>
          </p:cNvPr>
          <p:cNvPicPr>
            <a:picLocks noGrp="1" noChangeAspect="1"/>
          </p:cNvPicPr>
          <p:nvPr>
            <p:ph idx="1"/>
          </p:nvPr>
        </p:nvPicPr>
        <p:blipFill>
          <a:blip r:embed="rId2"/>
          <a:stretch>
            <a:fillRect/>
          </a:stretch>
        </p:blipFill>
        <p:spPr>
          <a:xfrm>
            <a:off x="435367" y="581891"/>
            <a:ext cx="11228179" cy="5785658"/>
          </a:xfrm>
        </p:spPr>
      </p:pic>
    </p:spTree>
    <p:extLst>
      <p:ext uri="{BB962C8B-B14F-4D97-AF65-F5344CB8AC3E}">
        <p14:creationId xmlns:p14="http://schemas.microsoft.com/office/powerpoint/2010/main" val="3495296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0296" y="276834"/>
            <a:ext cx="8010699" cy="1219457"/>
          </a:xfrm>
        </p:spPr>
        <p:txBody>
          <a:bodyPr/>
          <a:lstStyle/>
          <a:p>
            <a:r>
              <a:rPr lang="en-US" b="1" dirty="0">
                <a:solidFill>
                  <a:schemeClr val="accent6"/>
                </a:solidFill>
              </a:rPr>
              <a:t>Scientific Publishing</a:t>
            </a:r>
          </a:p>
        </p:txBody>
      </p:sp>
      <p:sp>
        <p:nvSpPr>
          <p:cNvPr id="3" name="Content Placeholder 2"/>
          <p:cNvSpPr>
            <a:spLocks noGrp="1"/>
          </p:cNvSpPr>
          <p:nvPr>
            <p:ph idx="1"/>
          </p:nvPr>
        </p:nvSpPr>
        <p:spPr>
          <a:xfrm>
            <a:off x="436018" y="1496291"/>
            <a:ext cx="11127019" cy="4844548"/>
          </a:xfrm>
        </p:spPr>
        <p:txBody>
          <a:bodyPr>
            <a:normAutofit/>
          </a:bodyPr>
          <a:lstStyle/>
          <a:p>
            <a:r>
              <a:rPr lang="en-US" sz="2800" dirty="0">
                <a:solidFill>
                  <a:schemeClr val="tx2"/>
                </a:solidFill>
              </a:rPr>
              <a:t>Most of us can only access journal articles through your university subscription </a:t>
            </a:r>
          </a:p>
          <a:p>
            <a:r>
              <a:rPr lang="en-US" sz="2800" dirty="0">
                <a:solidFill>
                  <a:schemeClr val="tx2"/>
                </a:solidFill>
              </a:rPr>
              <a:t>Ethical arguments against this: tax payers pay for research, but can’t access the research themselves</a:t>
            </a:r>
          </a:p>
          <a:p>
            <a:r>
              <a:rPr lang="en-US" sz="2800" dirty="0">
                <a:solidFill>
                  <a:schemeClr val="tx2"/>
                </a:solidFill>
              </a:rPr>
              <a:t>Also: researchers outside of wealthy academic institutions can’t afford subscriptions, and other professionals need the info (e.g. doctors!)</a:t>
            </a:r>
          </a:p>
          <a:p>
            <a:r>
              <a:rPr lang="en-US" sz="2800" dirty="0">
                <a:solidFill>
                  <a:schemeClr val="tx2"/>
                </a:solidFill>
              </a:rPr>
              <a:t>Academic publishers are hugely profiteering, wider profit margins than Google and Shell </a:t>
            </a:r>
          </a:p>
        </p:txBody>
      </p:sp>
    </p:spTree>
    <p:extLst>
      <p:ext uri="{BB962C8B-B14F-4D97-AF65-F5344CB8AC3E}">
        <p14:creationId xmlns:p14="http://schemas.microsoft.com/office/powerpoint/2010/main" val="16198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8029" y="723322"/>
            <a:ext cx="10058400" cy="2643307"/>
          </a:xfrm>
        </p:spPr>
      </p:pic>
      <p:sp>
        <p:nvSpPr>
          <p:cNvPr id="2" name="Rectangle 1"/>
          <p:cNvSpPr/>
          <p:nvPr/>
        </p:nvSpPr>
        <p:spPr>
          <a:xfrm>
            <a:off x="9190557" y="4020281"/>
            <a:ext cx="1874231"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GB" sz="5400" b="1" cap="none" spc="0" dirty="0">
                <a:ln/>
                <a:solidFill>
                  <a:schemeClr val="accent3"/>
                </a:solidFill>
                <a:effectLst/>
              </a:rPr>
              <a:t>Huh?</a:t>
            </a:r>
          </a:p>
        </p:txBody>
      </p:sp>
    </p:spTree>
    <p:extLst>
      <p:ext uri="{BB962C8B-B14F-4D97-AF65-F5344CB8AC3E}">
        <p14:creationId xmlns:p14="http://schemas.microsoft.com/office/powerpoint/2010/main" val="1566814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2764" y="235528"/>
            <a:ext cx="6164944" cy="4433218"/>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08" y="4323303"/>
            <a:ext cx="5360347" cy="2376164"/>
          </a:xfrm>
          <a:prstGeom prst="rect">
            <a:avLst/>
          </a:prstGeom>
        </p:spPr>
      </p:pic>
      <p:pic>
        <p:nvPicPr>
          <p:cNvPr id="3" name="Picture 2">
            <a:extLst>
              <a:ext uri="{FF2B5EF4-FFF2-40B4-BE49-F238E27FC236}">
                <a16:creationId xmlns:a16="http://schemas.microsoft.com/office/drawing/2014/main" id="{38155B0A-DF2F-754A-BD60-3126D18F800F}"/>
              </a:ext>
            </a:extLst>
          </p:cNvPr>
          <p:cNvPicPr>
            <a:picLocks noChangeAspect="1"/>
          </p:cNvPicPr>
          <p:nvPr/>
        </p:nvPicPr>
        <p:blipFill rotWithShape="1">
          <a:blip r:embed="rId4"/>
          <a:srcRect l="2574" r="2640"/>
          <a:stretch/>
        </p:blipFill>
        <p:spPr>
          <a:xfrm>
            <a:off x="5832764" y="4668746"/>
            <a:ext cx="4757737" cy="1507181"/>
          </a:xfrm>
          <a:prstGeom prst="rect">
            <a:avLst/>
          </a:prstGeom>
        </p:spPr>
      </p:pic>
    </p:spTree>
    <p:extLst>
      <p:ext uri="{BB962C8B-B14F-4D97-AF65-F5344CB8AC3E}">
        <p14:creationId xmlns:p14="http://schemas.microsoft.com/office/powerpoint/2010/main" val="1518253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2018" t="1143"/>
          <a:stretch/>
        </p:blipFill>
        <p:spPr>
          <a:xfrm>
            <a:off x="2233852" y="609600"/>
            <a:ext cx="7345181" cy="5516459"/>
          </a:xfrm>
        </p:spPr>
      </p:pic>
    </p:spTree>
    <p:extLst>
      <p:ext uri="{BB962C8B-B14F-4D97-AF65-F5344CB8AC3E}">
        <p14:creationId xmlns:p14="http://schemas.microsoft.com/office/powerpoint/2010/main" val="2116972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492369"/>
            <a:ext cx="8895471" cy="1371600"/>
          </a:xfrm>
        </p:spPr>
        <p:txBody>
          <a:bodyPr/>
          <a:lstStyle/>
          <a:p>
            <a:r>
              <a:rPr lang="en-US" b="1" dirty="0">
                <a:solidFill>
                  <a:schemeClr val="accent6"/>
                </a:solidFill>
              </a:rPr>
              <a:t>Open Access Journals</a:t>
            </a:r>
          </a:p>
        </p:txBody>
      </p:sp>
      <p:sp>
        <p:nvSpPr>
          <p:cNvPr id="3" name="Content Placeholder 2"/>
          <p:cNvSpPr>
            <a:spLocks noGrp="1"/>
          </p:cNvSpPr>
          <p:nvPr>
            <p:ph idx="1"/>
          </p:nvPr>
        </p:nvSpPr>
        <p:spPr>
          <a:xfrm>
            <a:off x="799514" y="1863969"/>
            <a:ext cx="10058400" cy="3931920"/>
          </a:xfrm>
        </p:spPr>
        <p:txBody>
          <a:bodyPr>
            <a:normAutofit lnSpcReduction="10000"/>
          </a:bodyPr>
          <a:lstStyle/>
          <a:p>
            <a:r>
              <a:rPr lang="en-US" sz="3200" dirty="0"/>
              <a:t>Some subset of regular journals, RSOS, Nature Communications,  </a:t>
            </a:r>
            <a:r>
              <a:rPr lang="en-US" sz="3200" dirty="0" err="1"/>
              <a:t>etc</a:t>
            </a:r>
            <a:r>
              <a:rPr lang="en-US" sz="3200" dirty="0"/>
              <a:t> </a:t>
            </a:r>
            <a:r>
              <a:rPr lang="mr-IN" sz="3200" dirty="0"/>
              <a:t>–</a:t>
            </a:r>
            <a:r>
              <a:rPr lang="en-US" sz="3200" dirty="0"/>
              <a:t> charge </a:t>
            </a:r>
            <a:r>
              <a:rPr lang="en-US" sz="3200" b="1" dirty="0"/>
              <a:t>APC</a:t>
            </a:r>
            <a:r>
              <a:rPr lang="en-US" sz="3200" dirty="0"/>
              <a:t>s</a:t>
            </a:r>
          </a:p>
          <a:p>
            <a:r>
              <a:rPr lang="en-US" sz="3200" dirty="0"/>
              <a:t>Some are ‘free’- Ecology &amp; Evolution, </a:t>
            </a:r>
            <a:r>
              <a:rPr lang="en-US" sz="3200" dirty="0" err="1"/>
              <a:t>PeerJ</a:t>
            </a:r>
            <a:r>
              <a:rPr lang="en-US" sz="3200" dirty="0"/>
              <a:t>, PLOS Biology </a:t>
            </a:r>
            <a:r>
              <a:rPr lang="mr-IN" sz="3200" dirty="0"/>
              <a:t>–</a:t>
            </a:r>
            <a:r>
              <a:rPr lang="en-US" sz="3200" dirty="0"/>
              <a:t> see </a:t>
            </a:r>
            <a:r>
              <a:rPr lang="en-US" sz="3200" dirty="0">
                <a:hlinkClick r:id="rId3"/>
              </a:rPr>
              <a:t>https://en.m.Wikipedia.org/wiki/List_of_open-access_journals</a:t>
            </a:r>
            <a:r>
              <a:rPr lang="en-US" sz="3200" dirty="0"/>
              <a:t> </a:t>
            </a:r>
          </a:p>
          <a:p>
            <a:r>
              <a:rPr lang="en-US" sz="3200" dirty="0"/>
              <a:t>Some are entirely free, online only, voluntarily run </a:t>
            </a:r>
            <a:r>
              <a:rPr lang="mr-IN" sz="3200" dirty="0"/>
              <a:t>–</a:t>
            </a:r>
            <a:r>
              <a:rPr lang="en-US" sz="3200" dirty="0"/>
              <a:t> see Meta-Psychology Journal (OJS)</a:t>
            </a:r>
          </a:p>
          <a:p>
            <a:endParaRPr lang="en-US" sz="3200" dirty="0"/>
          </a:p>
        </p:txBody>
      </p:sp>
    </p:spTree>
    <p:extLst>
      <p:ext uri="{BB962C8B-B14F-4D97-AF65-F5344CB8AC3E}">
        <p14:creationId xmlns:p14="http://schemas.microsoft.com/office/powerpoint/2010/main" val="788135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0" y="376412"/>
            <a:ext cx="8007927" cy="1161444"/>
          </a:xfrm>
        </p:spPr>
        <p:txBody>
          <a:bodyPr/>
          <a:lstStyle/>
          <a:p>
            <a:r>
              <a:rPr lang="en-US" b="1">
                <a:solidFill>
                  <a:schemeClr val="accent6"/>
                </a:solidFill>
              </a:rPr>
              <a:t>Plan S- </a:t>
            </a:r>
            <a:r>
              <a:rPr lang="en-US" b="1" dirty="0">
                <a:solidFill>
                  <a:schemeClr val="accent6"/>
                </a:solidFill>
              </a:rPr>
              <a:t>discuss</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70116" y="1727856"/>
            <a:ext cx="6324981" cy="4469553"/>
          </a:xfrm>
        </p:spPr>
      </p:pic>
      <p:pic>
        <p:nvPicPr>
          <p:cNvPr id="9" name="Picture 8">
            <a:extLst>
              <a:ext uri="{FF2B5EF4-FFF2-40B4-BE49-F238E27FC236}">
                <a16:creationId xmlns:a16="http://schemas.microsoft.com/office/drawing/2014/main" id="{83C6B364-F31D-B840-B041-F82050D93C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5097" y="443761"/>
            <a:ext cx="1048493" cy="980299"/>
          </a:xfrm>
          <a:prstGeom prst="rect">
            <a:avLst/>
          </a:prstGeom>
        </p:spPr>
      </p:pic>
    </p:spTree>
    <p:extLst>
      <p:ext uri="{BB962C8B-B14F-4D97-AF65-F5344CB8AC3E}">
        <p14:creationId xmlns:p14="http://schemas.microsoft.com/office/powerpoint/2010/main" val="3895060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Savon</Template>
  <TotalTime>6849</TotalTime>
  <Words>2254</Words>
  <Application>Microsoft Macintosh PowerPoint</Application>
  <PresentationFormat>Widescreen</PresentationFormat>
  <Paragraphs>247</Paragraphs>
  <Slides>38</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Century Gothic</vt:lpstr>
      <vt:lpstr>Franklin Gothic Book</vt:lpstr>
      <vt:lpstr>Garamond</vt:lpstr>
      <vt:lpstr>Wingdings</vt:lpstr>
      <vt:lpstr>Savon</vt:lpstr>
      <vt:lpstr>PowerPoint Presentation</vt:lpstr>
      <vt:lpstr>PowerPoint Presentation</vt:lpstr>
      <vt:lpstr>What is Open Science?</vt:lpstr>
      <vt:lpstr>Scientific Publishing</vt:lpstr>
      <vt:lpstr>PowerPoint Presentation</vt:lpstr>
      <vt:lpstr>PowerPoint Presentation</vt:lpstr>
      <vt:lpstr>PowerPoint Presentation</vt:lpstr>
      <vt:lpstr>Open Access Journals</vt:lpstr>
      <vt:lpstr>Plan S- discuss</vt:lpstr>
      <vt:lpstr>Plan S - discuss</vt:lpstr>
      <vt:lpstr>Share your analysis script</vt:lpstr>
      <vt:lpstr>Replication crisis</vt:lpstr>
      <vt:lpstr>Meta-science</vt:lpstr>
      <vt:lpstr>Reproducibility</vt:lpstr>
      <vt:lpstr>PREREGISTRATION –  Discuss </vt:lpstr>
      <vt:lpstr>PowerPoint Presentation</vt:lpstr>
      <vt:lpstr>Preregistration    vs    Registered Reports</vt:lpstr>
      <vt:lpstr>Why bother?</vt:lpstr>
      <vt:lpstr>Speeds up your research!</vt:lpstr>
      <vt:lpstr>Freedom from degrees of freedom (and anxiety!)</vt:lpstr>
      <vt:lpstr>Confidence to Explore!</vt:lpstr>
      <vt:lpstr>Gain reviewers’ trust!</vt:lpstr>
      <vt:lpstr>Improve validity and trust in science… forever!</vt:lpstr>
      <vt:lpstr>Let’s talk about impact…</vt:lpstr>
      <vt:lpstr>Wisdom, not impact</vt:lpstr>
      <vt:lpstr>Is anyone actually doing it?</vt:lpstr>
      <vt:lpstr>Is anyone actually doing it?</vt:lpstr>
      <vt:lpstr>Is anyone doing it?</vt:lpstr>
      <vt:lpstr>How do I do it?</vt:lpstr>
      <vt:lpstr>Version Control</vt:lpstr>
      <vt:lpstr>How do I do it?</vt:lpstr>
      <vt:lpstr>Preprints</vt:lpstr>
      <vt:lpstr>Open Review</vt:lpstr>
      <vt:lpstr>Sharing your data?</vt:lpstr>
      <vt:lpstr>Scoop Proof!</vt:lpstr>
      <vt:lpstr>Other resources:</vt:lpstr>
      <vt:lpstr>Other 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 Charlotte</dc:creator>
  <cp:lastModifiedBy>Brand, Charlotte</cp:lastModifiedBy>
  <cp:revision>108</cp:revision>
  <dcterms:created xsi:type="dcterms:W3CDTF">2019-04-01T10:44:40Z</dcterms:created>
  <dcterms:modified xsi:type="dcterms:W3CDTF">2019-10-09T10:32:09Z</dcterms:modified>
</cp:coreProperties>
</file>